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351" r:id="rId2"/>
    <p:sldId id="364" r:id="rId3"/>
    <p:sldId id="256" r:id="rId4"/>
    <p:sldId id="358" r:id="rId5"/>
    <p:sldId id="365" r:id="rId6"/>
    <p:sldId id="401" r:id="rId7"/>
    <p:sldId id="338" r:id="rId8"/>
    <p:sldId id="361" r:id="rId9"/>
    <p:sldId id="362" r:id="rId10"/>
    <p:sldId id="363" r:id="rId11"/>
    <p:sldId id="340" r:id="rId12"/>
    <p:sldId id="416" r:id="rId13"/>
    <p:sldId id="260" r:id="rId14"/>
    <p:sldId id="259" r:id="rId15"/>
    <p:sldId id="261" r:id="rId16"/>
    <p:sldId id="366" r:id="rId17"/>
    <p:sldId id="367" r:id="rId18"/>
    <p:sldId id="402" r:id="rId19"/>
    <p:sldId id="339" r:id="rId20"/>
    <p:sldId id="352" r:id="rId21"/>
    <p:sldId id="403" r:id="rId22"/>
    <p:sldId id="368" r:id="rId23"/>
    <p:sldId id="337" r:id="rId24"/>
    <p:sldId id="369" r:id="rId25"/>
    <p:sldId id="370" r:id="rId26"/>
    <p:sldId id="371" r:id="rId27"/>
    <p:sldId id="373" r:id="rId28"/>
    <p:sldId id="374" r:id="rId29"/>
    <p:sldId id="375" r:id="rId30"/>
    <p:sldId id="376" r:id="rId31"/>
    <p:sldId id="377" r:id="rId32"/>
    <p:sldId id="378" r:id="rId33"/>
    <p:sldId id="379" r:id="rId34"/>
    <p:sldId id="267" r:id="rId35"/>
    <p:sldId id="258" r:id="rId36"/>
    <p:sldId id="380" r:id="rId37"/>
    <p:sldId id="360" r:id="rId38"/>
    <p:sldId id="341" r:id="rId39"/>
    <p:sldId id="405" r:id="rId40"/>
    <p:sldId id="406" r:id="rId41"/>
    <p:sldId id="407" r:id="rId42"/>
    <p:sldId id="408" r:id="rId43"/>
    <p:sldId id="262" r:id="rId44"/>
    <p:sldId id="263" r:id="rId45"/>
    <p:sldId id="264" r:id="rId46"/>
    <p:sldId id="265" r:id="rId47"/>
    <p:sldId id="266" r:id="rId48"/>
    <p:sldId id="274" r:id="rId49"/>
    <p:sldId id="275" r:id="rId50"/>
    <p:sldId id="276" r:id="rId51"/>
    <p:sldId id="277" r:id="rId52"/>
    <p:sldId id="278" r:id="rId53"/>
    <p:sldId id="280" r:id="rId54"/>
    <p:sldId id="381" r:id="rId55"/>
    <p:sldId id="410" r:id="rId56"/>
    <p:sldId id="411" r:id="rId57"/>
    <p:sldId id="412" r:id="rId58"/>
    <p:sldId id="413" r:id="rId59"/>
    <p:sldId id="414" r:id="rId60"/>
    <p:sldId id="415" r:id="rId61"/>
    <p:sldId id="385" r:id="rId62"/>
    <p:sldId id="404" r:id="rId63"/>
    <p:sldId id="386" r:id="rId64"/>
    <p:sldId id="282" r:id="rId65"/>
    <p:sldId id="283" r:id="rId66"/>
    <p:sldId id="284" r:id="rId67"/>
    <p:sldId id="285" r:id="rId68"/>
    <p:sldId id="286" r:id="rId69"/>
    <p:sldId id="302" r:id="rId70"/>
    <p:sldId id="303" r:id="rId71"/>
    <p:sldId id="419" r:id="rId72"/>
    <p:sldId id="420" r:id="rId73"/>
    <p:sldId id="418" r:id="rId74"/>
    <p:sldId id="354" r:id="rId75"/>
    <p:sldId id="304" r:id="rId76"/>
    <p:sldId id="305" r:id="rId77"/>
    <p:sldId id="308" r:id="rId78"/>
    <p:sldId id="355" r:id="rId79"/>
    <p:sldId id="309" r:id="rId80"/>
    <p:sldId id="310" r:id="rId81"/>
    <p:sldId id="356" r:id="rId82"/>
    <p:sldId id="311" r:id="rId83"/>
    <p:sldId id="312" r:id="rId84"/>
    <p:sldId id="313" r:id="rId85"/>
    <p:sldId id="315" r:id="rId86"/>
    <p:sldId id="314" r:id="rId87"/>
    <p:sldId id="353" r:id="rId88"/>
    <p:sldId id="357" r:id="rId89"/>
    <p:sldId id="344" r:id="rId90"/>
    <p:sldId id="316" r:id="rId91"/>
    <p:sldId id="317" r:id="rId92"/>
    <p:sldId id="318" r:id="rId93"/>
    <p:sldId id="319" r:id="rId94"/>
    <p:sldId id="320" r:id="rId95"/>
    <p:sldId id="321" r:id="rId96"/>
    <p:sldId id="322" r:id="rId97"/>
    <p:sldId id="323" r:id="rId98"/>
    <p:sldId id="324" r:id="rId99"/>
    <p:sldId id="325" r:id="rId100"/>
    <p:sldId id="326" r:id="rId101"/>
    <p:sldId id="327" r:id="rId102"/>
    <p:sldId id="329" r:id="rId103"/>
    <p:sldId id="330" r:id="rId104"/>
    <p:sldId id="331" r:id="rId105"/>
    <p:sldId id="332" r:id="rId106"/>
    <p:sldId id="333" r:id="rId107"/>
    <p:sldId id="334" r:id="rId108"/>
    <p:sldId id="399" r:id="rId109"/>
    <p:sldId id="387" r:id="rId110"/>
    <p:sldId id="388" r:id="rId111"/>
    <p:sldId id="417" r:id="rId112"/>
    <p:sldId id="389" r:id="rId113"/>
    <p:sldId id="394" r:id="rId114"/>
    <p:sldId id="395" r:id="rId115"/>
    <p:sldId id="396" r:id="rId116"/>
    <p:sldId id="397" r:id="rId117"/>
    <p:sldId id="398" r:id="rId118"/>
    <p:sldId id="400" r:id="rId119"/>
    <p:sldId id="347" r:id="rId120"/>
    <p:sldId id="345" r:id="rId121"/>
    <p:sldId id="346" r:id="rId1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snapToGrid="0">
      <p:cViewPr varScale="1">
        <p:scale>
          <a:sx n="84" d="100"/>
          <a:sy n="84" d="100"/>
        </p:scale>
        <p:origin x="-1238"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45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45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5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5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45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55E70B8-B0B2-437A-B047-102D7C221551}" type="slidenum">
              <a:rPr lang="en-US" altLang="en-US"/>
              <a:pPr/>
              <a:t>‹#›</a:t>
            </a:fld>
            <a:endParaRPr lang="en-US" altLang="en-US"/>
          </a:p>
        </p:txBody>
      </p:sp>
    </p:spTree>
    <p:extLst>
      <p:ext uri="{BB962C8B-B14F-4D97-AF65-F5344CB8AC3E}">
        <p14:creationId xmlns:p14="http://schemas.microsoft.com/office/powerpoint/2010/main" val="31523515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F228DEE-4629-4FE5-8D3B-407548BF2BC1}" type="slidenum">
              <a:rPr lang="en-US" altLang="en-US"/>
              <a:pPr/>
              <a:t>9</a:t>
            </a:fld>
            <a:endParaRPr lang="en-US" altLang="en-US"/>
          </a:p>
        </p:txBody>
      </p:sp>
      <p:sp>
        <p:nvSpPr>
          <p:cNvPr id="146434"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46435" name="Notes Placeholder 2"/>
          <p:cNvSpPr>
            <a:spLocks noGrp="1"/>
          </p:cNvSpPr>
          <p:nvPr>
            <p:ph type="body" idx="1"/>
          </p:nvPr>
        </p:nvSpPr>
        <p:spPr/>
        <p:txBody>
          <a:bodyPr/>
          <a:lstStyle/>
          <a:p>
            <a:r>
              <a:rPr lang="en-US" altLang="en-US"/>
              <a:t>RIGHT – WELL PRESERVED CEPHALOPOD  FOSSIL, FOUND AT 19,000’</a:t>
            </a:r>
          </a:p>
          <a:p>
            <a:r>
              <a:rPr lang="en-US" altLang="en-US"/>
              <a:t>LEFT – The spiral fossils, called ammonites in scientific parlance, are called Shaligrams are regarded as sacred, emblems of the god Vishnu. They are collected in the Himalayas and distributed in Hindu shrines across India.</a:t>
            </a:r>
          </a:p>
          <a:p>
            <a:r>
              <a:rPr lang="en-US" altLang="en-US"/>
              <a:t>These can be purchased for classroom use from fossil supply sources.</a:t>
            </a:r>
          </a:p>
        </p:txBody>
      </p:sp>
      <p:sp>
        <p:nvSpPr>
          <p:cNvPr id="1464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r"/>
            <a:fld id="{DF3E1797-0955-43D1-82E1-5D76AA7186DC}" type="slidenum">
              <a:rPr lang="en-US" altLang="en-US" sz="1200">
                <a:ea typeface="ヒラギノ角ゴ Pro W3" charset="-128"/>
              </a:rPr>
              <a:pPr algn="r"/>
              <a:t>9</a:t>
            </a:fld>
            <a:endParaRPr lang="en-US" altLang="en-US" sz="1200">
              <a:ea typeface="ヒラギノ角ゴ Pro W3"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36D3B17-AF83-444A-B96E-E219DFB8678E}" type="slidenum">
              <a:rPr lang="en-US" altLang="en-US"/>
              <a:pPr/>
              <a:t>10</a:t>
            </a:fld>
            <a:endParaRPr lang="en-US" altLang="en-US"/>
          </a:p>
        </p:txBody>
      </p:sp>
      <p:sp>
        <p:nvSpPr>
          <p:cNvPr id="148482"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48483" name="Notes Placeholder 2"/>
          <p:cNvSpPr>
            <a:spLocks noGrp="1"/>
          </p:cNvSpPr>
          <p:nvPr>
            <p:ph type="body" idx="1"/>
          </p:nvPr>
        </p:nvSpPr>
        <p:spPr/>
        <p:txBody>
          <a:bodyPr/>
          <a:lstStyle/>
          <a:p>
            <a:endParaRPr lang="en-US" altLang="en-US"/>
          </a:p>
          <a:p>
            <a:r>
              <a:rPr lang="en-US" altLang="en-US"/>
              <a:t>FERTILE SOIL (SILT) HAS WASHED DOWN FROM THE MOUNTAINS INTO THE GANGES VALLEY AND THE INDIAN PLAIN FOR MILLENNIA. (MAP)</a:t>
            </a:r>
          </a:p>
          <a:p>
            <a:endParaRPr lang="en-US" altLang="en-US"/>
          </a:p>
          <a:p>
            <a:r>
              <a:rPr lang="en-US" altLang="en-US"/>
              <a:t>SCANNED ELEVATION MAP IMAGES</a:t>
            </a:r>
          </a:p>
          <a:p>
            <a:endParaRPr lang="en-US" altLang="en-US"/>
          </a:p>
          <a:p>
            <a:endParaRPr lang="en-US" altLang="en-US"/>
          </a:p>
        </p:txBody>
      </p:sp>
      <p:sp>
        <p:nvSpPr>
          <p:cNvPr id="1484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r"/>
            <a:fld id="{2F4CEB2D-3666-4FF3-9DC1-4E63040C4CA4}" type="slidenum">
              <a:rPr lang="en-US" altLang="en-US" sz="1200">
                <a:ea typeface="ヒラギノ角ゴ Pro W3" charset="-128"/>
              </a:rPr>
              <a:pPr algn="r"/>
              <a:t>10</a:t>
            </a:fld>
            <a:endParaRPr lang="en-US" altLang="en-US" sz="1200">
              <a:ea typeface="ヒラギノ角ゴ Pro W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CC8BF2-C04C-4500-84B6-CA8F43F364B5}" type="slidenum">
              <a:rPr lang="en-US" altLang="en-US"/>
              <a:pPr/>
              <a:t>16</a:t>
            </a:fld>
            <a:endParaRPr lang="en-US" alt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ltLang="en-US"/>
              <a:t>A valuable exercise for students is to think about the land in terms of watersheds. In the Himalayas, it is the largest spread of a watershed: from Himalayan glaciers to streamlets, to streams, to rivers that pierece the mountains intop the Gangetic plains.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379CA1-6980-4EB7-B890-884EE16121F2}" type="slidenum">
              <a:rPr lang="en-US" altLang="en-US"/>
              <a:pPr/>
              <a:t>27</a:t>
            </a:fld>
            <a:endParaRPr lang="en-US" altLang="en-US"/>
          </a:p>
        </p:txBody>
      </p:sp>
      <p:sp>
        <p:nvSpPr>
          <p:cNvPr id="162818"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62819" name="Notes Placeholder 2"/>
          <p:cNvSpPr>
            <a:spLocks noGrp="1"/>
          </p:cNvSpPr>
          <p:nvPr>
            <p:ph type="body" idx="1"/>
          </p:nvPr>
        </p:nvSpPr>
        <p:spPr/>
        <p:txBody>
          <a:bodyPr/>
          <a:lstStyle/>
          <a:p>
            <a:pPr defTabSz="457200">
              <a:spcBef>
                <a:spcPct val="0"/>
              </a:spcBef>
            </a:pPr>
            <a:endParaRPr lang="en-US" altLang="en-US"/>
          </a:p>
        </p:txBody>
      </p:sp>
      <p:sp>
        <p:nvSpPr>
          <p:cNvPr id="1628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r"/>
            <a:fld id="{7C1D027B-EA84-40F1-AC06-CB5131EC149A}" type="slidenum">
              <a:rPr lang="en-US" altLang="en-US" sz="1200">
                <a:ea typeface="ヒラギノ角ゴ Pro W3" charset="-128"/>
              </a:rPr>
              <a:pPr algn="r"/>
              <a:t>27</a:t>
            </a:fld>
            <a:endParaRPr lang="en-US" altLang="en-US" sz="1200">
              <a:ea typeface="ヒラギノ角ゴ Pro W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21D6EF6-C618-4819-B7FC-1167B0B62C1E}" type="slidenum">
              <a:rPr lang="en-US" altLang="en-US"/>
              <a:pPr/>
              <a:t>‹#›</a:t>
            </a:fld>
            <a:endParaRPr lang="en-US" altLang="en-US"/>
          </a:p>
        </p:txBody>
      </p:sp>
    </p:spTree>
    <p:extLst>
      <p:ext uri="{BB962C8B-B14F-4D97-AF65-F5344CB8AC3E}">
        <p14:creationId xmlns:p14="http://schemas.microsoft.com/office/powerpoint/2010/main" val="506168286"/>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80C8D6F-A372-44BD-979F-2C4869786273}" type="slidenum">
              <a:rPr lang="en-US" altLang="en-US"/>
              <a:pPr/>
              <a:t>‹#›</a:t>
            </a:fld>
            <a:endParaRPr lang="en-US" altLang="en-US"/>
          </a:p>
        </p:txBody>
      </p:sp>
    </p:spTree>
    <p:extLst>
      <p:ext uri="{BB962C8B-B14F-4D97-AF65-F5344CB8AC3E}">
        <p14:creationId xmlns:p14="http://schemas.microsoft.com/office/powerpoint/2010/main" val="3858751814"/>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4B22960-22CF-4E27-96ED-A491296D7862}" type="slidenum">
              <a:rPr lang="en-US" altLang="en-US"/>
              <a:pPr/>
              <a:t>‹#›</a:t>
            </a:fld>
            <a:endParaRPr lang="en-US" altLang="en-US"/>
          </a:p>
        </p:txBody>
      </p:sp>
    </p:spTree>
    <p:extLst>
      <p:ext uri="{BB962C8B-B14F-4D97-AF65-F5344CB8AC3E}">
        <p14:creationId xmlns:p14="http://schemas.microsoft.com/office/powerpoint/2010/main" val="3681933294"/>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548D915-C2C9-4CA9-99D3-826DA6936381}" type="slidenum">
              <a:rPr lang="en-US" altLang="en-US"/>
              <a:pPr/>
              <a:t>‹#›</a:t>
            </a:fld>
            <a:endParaRPr lang="en-US" altLang="en-US"/>
          </a:p>
        </p:txBody>
      </p:sp>
    </p:spTree>
    <p:extLst>
      <p:ext uri="{BB962C8B-B14F-4D97-AF65-F5344CB8AC3E}">
        <p14:creationId xmlns:p14="http://schemas.microsoft.com/office/powerpoint/2010/main" val="13423016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3DBD27B5-79D4-4570-8521-37AC81688074}" type="slidenum">
              <a:rPr lang="en-US" altLang="en-US"/>
              <a:pPr/>
              <a:t>‹#›</a:t>
            </a:fld>
            <a:endParaRPr lang="en-US" altLang="en-US"/>
          </a:p>
        </p:txBody>
      </p:sp>
    </p:spTree>
    <p:extLst>
      <p:ext uri="{BB962C8B-B14F-4D97-AF65-F5344CB8AC3E}">
        <p14:creationId xmlns:p14="http://schemas.microsoft.com/office/powerpoint/2010/main" val="3908382544"/>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2F13915-5637-4E1C-B80E-DC93A0DBEDF4}" type="slidenum">
              <a:rPr lang="en-US" altLang="en-US"/>
              <a:pPr/>
              <a:t>‹#›</a:t>
            </a:fld>
            <a:endParaRPr lang="en-US" altLang="en-US"/>
          </a:p>
        </p:txBody>
      </p:sp>
    </p:spTree>
    <p:extLst>
      <p:ext uri="{BB962C8B-B14F-4D97-AF65-F5344CB8AC3E}">
        <p14:creationId xmlns:p14="http://schemas.microsoft.com/office/powerpoint/2010/main" val="154135816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9ADB50D-691C-4C49-B758-CFBC9D503F50}" type="slidenum">
              <a:rPr lang="en-US" altLang="en-US"/>
              <a:pPr/>
              <a:t>‹#›</a:t>
            </a:fld>
            <a:endParaRPr lang="en-US" altLang="en-US"/>
          </a:p>
        </p:txBody>
      </p:sp>
    </p:spTree>
    <p:extLst>
      <p:ext uri="{BB962C8B-B14F-4D97-AF65-F5344CB8AC3E}">
        <p14:creationId xmlns:p14="http://schemas.microsoft.com/office/powerpoint/2010/main" val="420463573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41D7565-C72A-468D-80F7-ED6FB99C4081}" type="slidenum">
              <a:rPr lang="en-US" altLang="en-US"/>
              <a:pPr/>
              <a:t>‹#›</a:t>
            </a:fld>
            <a:endParaRPr lang="en-US" altLang="en-US"/>
          </a:p>
        </p:txBody>
      </p:sp>
    </p:spTree>
    <p:extLst>
      <p:ext uri="{BB962C8B-B14F-4D97-AF65-F5344CB8AC3E}">
        <p14:creationId xmlns:p14="http://schemas.microsoft.com/office/powerpoint/2010/main" val="102301373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AC1545C-9339-4D02-B7E4-8FBBC0A399F9}" type="slidenum">
              <a:rPr lang="en-US" altLang="en-US"/>
              <a:pPr/>
              <a:t>‹#›</a:t>
            </a:fld>
            <a:endParaRPr lang="en-US" altLang="en-US"/>
          </a:p>
        </p:txBody>
      </p:sp>
    </p:spTree>
    <p:extLst>
      <p:ext uri="{BB962C8B-B14F-4D97-AF65-F5344CB8AC3E}">
        <p14:creationId xmlns:p14="http://schemas.microsoft.com/office/powerpoint/2010/main" val="190714943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C777BAC-A5AA-4D25-8B45-E5AA5C74E889}" type="slidenum">
              <a:rPr lang="en-US" altLang="en-US"/>
              <a:pPr/>
              <a:t>‹#›</a:t>
            </a:fld>
            <a:endParaRPr lang="en-US" altLang="en-US"/>
          </a:p>
        </p:txBody>
      </p:sp>
    </p:spTree>
    <p:extLst>
      <p:ext uri="{BB962C8B-B14F-4D97-AF65-F5344CB8AC3E}">
        <p14:creationId xmlns:p14="http://schemas.microsoft.com/office/powerpoint/2010/main" val="1908017742"/>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3AEC234D-547E-4275-87B2-940060A0D286}" type="slidenum">
              <a:rPr lang="en-US" altLang="en-US"/>
              <a:pPr/>
              <a:t>‹#›</a:t>
            </a:fld>
            <a:endParaRPr lang="en-US" altLang="en-US"/>
          </a:p>
        </p:txBody>
      </p:sp>
    </p:spTree>
    <p:extLst>
      <p:ext uri="{BB962C8B-B14F-4D97-AF65-F5344CB8AC3E}">
        <p14:creationId xmlns:p14="http://schemas.microsoft.com/office/powerpoint/2010/main" val="241494178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01BABFF-9C72-4C8A-833D-D5BCA1986D28}" type="slidenum">
              <a:rPr lang="en-US" altLang="en-US"/>
              <a:pPr/>
              <a:t>‹#›</a:t>
            </a:fld>
            <a:endParaRPr lang="en-US" altLang="en-US"/>
          </a:p>
        </p:txBody>
      </p:sp>
    </p:spTree>
    <p:extLst>
      <p:ext uri="{BB962C8B-B14F-4D97-AF65-F5344CB8AC3E}">
        <p14:creationId xmlns:p14="http://schemas.microsoft.com/office/powerpoint/2010/main" val="3185908250"/>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2CFF468-5131-4FBD-8C9B-6CD6598EDA43}" type="slidenum">
              <a:rPr lang="en-US" altLang="en-US"/>
              <a:pPr/>
              <a:t>‹#›</a:t>
            </a:fld>
            <a:endParaRPr lang="en-US" altLang="en-US"/>
          </a:p>
        </p:txBody>
      </p:sp>
    </p:spTree>
    <p:extLst>
      <p:ext uri="{BB962C8B-B14F-4D97-AF65-F5344CB8AC3E}">
        <p14:creationId xmlns:p14="http://schemas.microsoft.com/office/powerpoint/2010/main" val="449525702"/>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EFEF4F0-FEDD-42FF-A5A2-29BD85199BB0}" type="slidenum">
              <a:rPr lang="en-US" altLang="en-US"/>
              <a:pPr/>
              <a:t>‹#›</a:t>
            </a:fld>
            <a:endParaRPr lang="en-US" altLang="en-US"/>
          </a:p>
        </p:txBody>
      </p:sp>
    </p:spTree>
    <p:extLst>
      <p:ext uri="{BB962C8B-B14F-4D97-AF65-F5344CB8AC3E}">
        <p14:creationId xmlns:p14="http://schemas.microsoft.com/office/powerpoint/2010/main" val="4052455928"/>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F96D4A9-3273-47B2-8766-CA9A9F35E09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2.xml"/><Relationship Id="rId4" Type="http://schemas.openxmlformats.org/officeDocument/2006/relationships/image" Target="../media/image160.jpeg"/></Relationships>
</file>

<file path=ppt/slides/_rels/slide11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66.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3.xml"/><Relationship Id="rId5" Type="http://schemas.openxmlformats.org/officeDocument/2006/relationships/image" Target="../media/image24.jpg"/><Relationship Id="rId4" Type="http://schemas.openxmlformats.org/officeDocument/2006/relationships/image" Target="../media/image23.jpg"/></Relationships>
</file>

<file path=ppt/slides/_rels/slide12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4.xml"/><Relationship Id="rId4" Type="http://schemas.openxmlformats.org/officeDocument/2006/relationships/image" Target="../media/image111.jpeg"/></Relationships>
</file>

<file path=ppt/slides/_rels/slide7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3.xml"/><Relationship Id="rId5" Type="http://schemas.openxmlformats.org/officeDocument/2006/relationships/image" Target="../media/image116.jpeg"/><Relationship Id="rId4" Type="http://schemas.openxmlformats.org/officeDocument/2006/relationships/image" Target="../media/image115.jpeg"/></Relationships>
</file>

<file path=ppt/slides/_rels/slide7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4.xml"/><Relationship Id="rId4" Type="http://schemas.openxmlformats.org/officeDocument/2006/relationships/image" Target="../media/image119.jpeg"/></Relationships>
</file>

<file path=ppt/slides/_rels/slide7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620713" y="301625"/>
            <a:ext cx="7772400" cy="477838"/>
          </a:xfrm>
        </p:spPr>
        <p:txBody>
          <a:bodyPr/>
          <a:lstStyle/>
          <a:p>
            <a:r>
              <a:rPr lang="en-US" altLang="en-US" sz="4000">
                <a:solidFill>
                  <a:srgbClr val="CC0000"/>
                </a:solidFill>
              </a:rPr>
              <a:t>WELCOME</a:t>
            </a:r>
          </a:p>
        </p:txBody>
      </p:sp>
      <p:sp>
        <p:nvSpPr>
          <p:cNvPr id="120835" name="Rectangle 3"/>
          <p:cNvSpPr>
            <a:spLocks noGrp="1" noChangeArrowheads="1"/>
          </p:cNvSpPr>
          <p:nvPr>
            <p:ph type="subTitle" idx="1"/>
          </p:nvPr>
        </p:nvSpPr>
        <p:spPr>
          <a:xfrm>
            <a:off x="173038" y="973138"/>
            <a:ext cx="8785225" cy="1238250"/>
          </a:xfrm>
        </p:spPr>
        <p:txBody>
          <a:bodyPr/>
          <a:lstStyle/>
          <a:p>
            <a:r>
              <a:rPr lang="en-US" altLang="en-US" sz="2000" b="1"/>
              <a:t>NEH   SUMMER INSTITUTE</a:t>
            </a:r>
            <a:r>
              <a:rPr lang="en-US" altLang="en-US" b="1"/>
              <a:t>  </a:t>
            </a:r>
          </a:p>
          <a:p>
            <a:r>
              <a:rPr lang="en-US" altLang="en-US" b="1">
                <a:effectLst>
                  <a:outerShdw blurRad="38100" dist="38100" dir="2700000" algn="tl">
                    <a:srgbClr val="FFFFFF"/>
                  </a:outerShdw>
                </a:effectLst>
              </a:rPr>
              <a:t>LITERATURES, RELIGIONS and ARTS </a:t>
            </a:r>
          </a:p>
          <a:p>
            <a:r>
              <a:rPr lang="en-US" altLang="en-US" b="1">
                <a:effectLst>
                  <a:outerShdw blurRad="38100" dist="38100" dir="2700000" algn="tl">
                    <a:srgbClr val="FFFFFF"/>
                  </a:outerShdw>
                </a:effectLst>
              </a:rPr>
              <a:t>of the HIMALAYAN REGION</a:t>
            </a:r>
            <a:r>
              <a:rPr lang="en-US" altLang="en-US"/>
              <a:t> </a:t>
            </a:r>
          </a:p>
        </p:txBody>
      </p:sp>
      <p:pic>
        <p:nvPicPr>
          <p:cNvPr id="120836" name="Picture 4" descr="070820_dangerroad_vmed_3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313" y="2600325"/>
            <a:ext cx="2838450" cy="4257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3" descr="himalaya-mountains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5663" y="523875"/>
            <a:ext cx="55626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Content Placeholder 2"/>
          <p:cNvSpPr>
            <a:spLocks noGrp="1"/>
          </p:cNvSpPr>
          <p:nvPr>
            <p:ph idx="4294967295"/>
          </p:nvPr>
        </p:nvSpPr>
        <p:spPr>
          <a:xfrm>
            <a:off x="225425" y="2890838"/>
            <a:ext cx="3429000" cy="3352800"/>
          </a:xfrm>
        </p:spPr>
        <p:txBody>
          <a:bodyPr/>
          <a:lstStyle/>
          <a:p>
            <a:pPr defTabSz="457200">
              <a:lnSpc>
                <a:spcPct val="80000"/>
              </a:lnSpc>
              <a:buFontTx/>
              <a:buNone/>
            </a:pPr>
            <a:endParaRPr lang="en-US" altLang="en-US" sz="2500"/>
          </a:p>
          <a:p>
            <a:pPr defTabSz="457200">
              <a:lnSpc>
                <a:spcPct val="80000"/>
              </a:lnSpc>
            </a:pPr>
            <a:r>
              <a:rPr lang="en-US" altLang="en-US" sz="2500"/>
              <a:t>Mountains CONTINUE TO RISE UPWARD at the rate of 1</a:t>
            </a:r>
            <a:r>
              <a:rPr lang="en-US" altLang="en-US" sz="1800"/>
              <a:t>CM</a:t>
            </a:r>
            <a:r>
              <a:rPr lang="en-US" altLang="en-US" sz="2500"/>
              <a:t>/YEAR</a:t>
            </a:r>
          </a:p>
          <a:p>
            <a:pPr defTabSz="457200">
              <a:lnSpc>
                <a:spcPct val="80000"/>
              </a:lnSpc>
            </a:pPr>
            <a:r>
              <a:rPr lang="en-US" altLang="en-US" sz="2500"/>
              <a:t>HOME TO ALL 14 OF THE EARTH’S PEAKS &gt;8,000 METERS</a:t>
            </a:r>
          </a:p>
          <a:p>
            <a:pPr defTabSz="457200">
              <a:lnSpc>
                <a:spcPct val="80000"/>
              </a:lnSpc>
              <a:buFontTx/>
              <a:buNone/>
            </a:pPr>
            <a:endParaRPr lang="en-US" altLang="en-US" sz="2500"/>
          </a:p>
          <a:p>
            <a:pPr defTabSz="457200">
              <a:lnSpc>
                <a:spcPct val="80000"/>
              </a:lnSpc>
            </a:pPr>
            <a:endParaRPr lang="en-US" altLang="en-US" sz="2500"/>
          </a:p>
        </p:txBody>
      </p:sp>
      <p:pic>
        <p:nvPicPr>
          <p:cNvPr id="147461" name="Picture 4" descr="shi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5" descr="shi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8050" y="35750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Picture 0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1033463"/>
            <a:ext cx="7099300" cy="4543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Picture 0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147763"/>
            <a:ext cx="7350125" cy="4703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Picture 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288" y="688975"/>
            <a:ext cx="3402012" cy="5484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Picture 0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88" y="1193800"/>
            <a:ext cx="7188200" cy="4598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Picture 0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136650"/>
            <a:ext cx="7270750" cy="4652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Picture 0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165225"/>
            <a:ext cx="7324725" cy="4687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Picture 0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720725"/>
            <a:ext cx="7108825" cy="5356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Picture 0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61988"/>
            <a:ext cx="8175625" cy="523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1446213" y="1944688"/>
            <a:ext cx="714057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6000"/>
              <a:t>Trade and Religious Pilgrimages link these regions</a:t>
            </a:r>
          </a:p>
        </p:txBody>
      </p:sp>
    </p:spTree>
  </p:cSld>
  <p:clrMapOvr>
    <a:masterClrMapping/>
  </p:clrMapOvr>
  <p:transition spd="slow">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Cities, roads, Rout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22288"/>
            <a:ext cx="8569325" cy="568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3" name="Rectangle 9"/>
          <p:cNvSpPr>
            <a:spLocks noGrp="1" noChangeArrowheads="1"/>
          </p:cNvSpPr>
          <p:nvPr>
            <p:ph type="title" sz="quarter"/>
          </p:nvPr>
        </p:nvSpPr>
        <p:spPr>
          <a:xfrm>
            <a:off x="457200" y="274638"/>
            <a:ext cx="8229600" cy="496887"/>
          </a:xfrm>
        </p:spPr>
        <p:txBody>
          <a:bodyPr/>
          <a:lstStyle/>
          <a:p>
            <a:r>
              <a:rPr lang="en-US" altLang="en-US" sz="2800" b="1"/>
              <a:t>Geology’s Factors on Himalayan Life</a:t>
            </a:r>
          </a:p>
        </p:txBody>
      </p:sp>
      <p:pic>
        <p:nvPicPr>
          <p:cNvPr id="98311" name="Picture 7" descr="Ammonites"/>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239838" y="2792413"/>
            <a:ext cx="2540000" cy="190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8312" name="Picture 8" descr="image040"/>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23838" y="755650"/>
            <a:ext cx="2552700" cy="177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8316" name="Picture 12" descr="earthquake map"/>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206875" y="998538"/>
            <a:ext cx="3941763" cy="2779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8317" name="Picture 13" descr="KTM 1934"/>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689475" y="3843338"/>
            <a:ext cx="3309938" cy="285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18" name="Text Box 14"/>
          <p:cNvSpPr txBox="1">
            <a:spLocks noChangeArrowheads="1"/>
          </p:cNvSpPr>
          <p:nvPr/>
        </p:nvSpPr>
        <p:spPr bwMode="auto">
          <a:xfrm>
            <a:off x="139700" y="4948238"/>
            <a:ext cx="3195638"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Ammonites, fossilized sea creatures found up to 18,000 ft. in the region, are sacred to Hindus as symbols of Vishnu.</a:t>
            </a:r>
          </a:p>
          <a:p>
            <a:pPr>
              <a:spcBef>
                <a:spcPct val="50000"/>
              </a:spcBef>
            </a:pPr>
            <a:r>
              <a:rPr lang="en-US" altLang="en-US" b="1"/>
              <a:t>SHALIGRAM</a:t>
            </a:r>
          </a:p>
        </p:txBody>
      </p:sp>
      <p:sp>
        <p:nvSpPr>
          <p:cNvPr id="98319" name="Text Box 15"/>
          <p:cNvSpPr txBox="1">
            <a:spLocks noChangeArrowheads="1"/>
          </p:cNvSpPr>
          <p:nvPr/>
        </p:nvSpPr>
        <p:spPr bwMode="auto">
          <a:xfrm>
            <a:off x="7950200" y="5603875"/>
            <a:ext cx="1193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Kathmandu 1934</a:t>
            </a:r>
          </a:p>
        </p:txBody>
      </p:sp>
    </p:spTree>
  </p:cSld>
  <p:clrMapOvr>
    <a:masterClrMapping/>
  </p:clrMapOvr>
  <p:transition spd="slow">
    <p:randomBar dir="ver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Picture 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947863"/>
            <a:ext cx="7273925" cy="2951162"/>
          </a:xfrm>
          <a:prstGeom prst="rect">
            <a:avLst/>
          </a:prstGeom>
          <a:noFill/>
          <a:extLst>
            <a:ext uri="{909E8E84-426E-40DD-AFC4-6F175D3DCCD1}">
              <a14:hiddenFill xmlns:a14="http://schemas.microsoft.com/office/drawing/2010/main">
                <a:solidFill>
                  <a:srgbClr val="FFFFFF"/>
                </a:solidFill>
              </a14:hiddenFill>
            </a:ext>
          </a:extLst>
        </p:spPr>
      </p:pic>
      <p:sp>
        <p:nvSpPr>
          <p:cNvPr id="183299" name="Text Box 3"/>
          <p:cNvSpPr txBox="1">
            <a:spLocks noChangeArrowheads="1"/>
          </p:cNvSpPr>
          <p:nvPr/>
        </p:nvSpPr>
        <p:spPr bwMode="auto">
          <a:xfrm>
            <a:off x="2052638" y="5535613"/>
            <a:ext cx="5453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a:t>Trade and the “Friction of Distance”</a:t>
            </a:r>
          </a:p>
        </p:txBody>
      </p:sp>
    </p:spTree>
  </p:cSld>
  <p:clrMapOvr>
    <a:masterClrMapping/>
  </p:clrMapOvr>
  <p:transition spd="slow">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491" y="688063"/>
            <a:ext cx="5632844" cy="374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422142"/>
      </p:ext>
    </p:extLst>
  </p:cSld>
  <p:clrMapOvr>
    <a:masterClrMapping/>
  </p:clrMapOvr>
  <p:transition spd="slow">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Picture 0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354138"/>
            <a:ext cx="7305675" cy="4675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Picture 0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63" y="1062038"/>
            <a:ext cx="7483475" cy="4789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Picture 0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363" y="1077913"/>
            <a:ext cx="7156450" cy="4579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endParaRPr lang="en-US" altLang="en-US"/>
          </a:p>
        </p:txBody>
      </p:sp>
      <p:pic>
        <p:nvPicPr>
          <p:cNvPr id="191491" name="Picture 3" descr="Super Porte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74663" y="196850"/>
            <a:ext cx="3235325" cy="3956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1492" name="Picture 4" descr="00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523038" y="412750"/>
            <a:ext cx="2170112" cy="323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1493" name="Picture 5" descr="01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733800" y="3670300"/>
            <a:ext cx="4398963" cy="3008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Picture 0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438" y="654050"/>
            <a:ext cx="5330825" cy="586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1879_photo"/>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603250" y="328613"/>
            <a:ext cx="3125788" cy="4784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3539" name="Picture 3" descr="Untitled-1_edited-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3883025" y="2279650"/>
            <a:ext cx="5145088" cy="3687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4" descr="Image3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538" y="274638"/>
            <a:ext cx="2911475" cy="2184400"/>
          </a:xfrm>
          <a:prstGeom prst="rect">
            <a:avLst/>
          </a:prstGeom>
          <a:noFill/>
          <a:extLst>
            <a:ext uri="{909E8E84-426E-40DD-AFC4-6F175D3DCCD1}">
              <a14:hiddenFill xmlns:a14="http://schemas.microsoft.com/office/drawing/2010/main">
                <a:solidFill>
                  <a:srgbClr val="FFFFFF"/>
                </a:solidFill>
              </a14:hiddenFill>
            </a:ext>
          </a:extLst>
        </p:spPr>
      </p:pic>
      <p:pic>
        <p:nvPicPr>
          <p:cNvPr id="195589" name="Picture 5" descr="Himalayan_Pilg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363" y="496888"/>
            <a:ext cx="1550987" cy="2359025"/>
          </a:xfrm>
          <a:prstGeom prst="rect">
            <a:avLst/>
          </a:prstGeom>
          <a:noFill/>
          <a:extLst>
            <a:ext uri="{909E8E84-426E-40DD-AFC4-6F175D3DCCD1}">
              <a14:hiddenFill xmlns:a14="http://schemas.microsoft.com/office/drawing/2010/main">
                <a:solidFill>
                  <a:srgbClr val="FFFFFF"/>
                </a:solidFill>
              </a14:hiddenFill>
            </a:ext>
          </a:extLst>
        </p:spPr>
      </p:pic>
      <p:pic>
        <p:nvPicPr>
          <p:cNvPr id="195590" name="Picture 6" descr="Himalayan_Pilgrimage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8150" y="2733675"/>
            <a:ext cx="3719513" cy="2484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u="sng">
                <a:solidFill>
                  <a:schemeClr val="accent2"/>
                </a:solidFill>
              </a:rPr>
              <a:t>Summary</a:t>
            </a:r>
          </a:p>
        </p:txBody>
      </p:sp>
      <p:sp>
        <p:nvSpPr>
          <p:cNvPr id="109571" name="Rectangle 3"/>
          <p:cNvSpPr>
            <a:spLocks noGrp="1" noChangeArrowheads="1"/>
          </p:cNvSpPr>
          <p:nvPr>
            <p:ph type="body" idx="1"/>
          </p:nvPr>
        </p:nvSpPr>
        <p:spPr>
          <a:xfrm>
            <a:off x="161925" y="1511300"/>
            <a:ext cx="8720138" cy="3778250"/>
          </a:xfrm>
        </p:spPr>
        <p:txBody>
          <a:bodyPr/>
          <a:lstStyle/>
          <a:p>
            <a:pPr>
              <a:buFontTx/>
              <a:buNone/>
            </a:pPr>
            <a:r>
              <a:rPr lang="en-US" altLang="en-US">
                <a:solidFill>
                  <a:srgbClr val="CC0000"/>
                </a:solidFill>
              </a:rPr>
              <a:t>Frontier Periphery  </a:t>
            </a:r>
            <a:r>
              <a:rPr lang="en-US" altLang="en-US" sz="2800">
                <a:solidFill>
                  <a:srgbClr val="CC0000"/>
                </a:solidFill>
              </a:rPr>
              <a:t>Indo-Tibetan/Sino Interactions</a:t>
            </a:r>
          </a:p>
          <a:p>
            <a:pPr>
              <a:buFontTx/>
              <a:buNone/>
            </a:pPr>
            <a:r>
              <a:rPr lang="en-US" altLang="en-US" sz="2800">
                <a:solidFill>
                  <a:srgbClr val="CC0000"/>
                </a:solidFill>
              </a:rPr>
              <a:t>                                ...Micro climate/cultural features</a:t>
            </a:r>
          </a:p>
          <a:p>
            <a:pPr>
              <a:buFontTx/>
              <a:buNone/>
            </a:pPr>
            <a:endParaRPr lang="en-US" altLang="en-US" sz="2800">
              <a:solidFill>
                <a:srgbClr val="CC0000"/>
              </a:solidFill>
            </a:endParaRPr>
          </a:p>
          <a:p>
            <a:pPr>
              <a:buFontTx/>
              <a:buNone/>
            </a:pPr>
            <a:r>
              <a:rPr lang="en-US" altLang="en-US">
                <a:solidFill>
                  <a:srgbClr val="CC0000"/>
                </a:solidFill>
              </a:rPr>
              <a:t>Cultural Oases </a:t>
            </a:r>
            <a:r>
              <a:rPr lang="en-US" altLang="en-US" sz="2400">
                <a:solidFill>
                  <a:srgbClr val="CC0000"/>
                </a:solidFill>
              </a:rPr>
              <a:t>[preserving archaic cultural elements, sometimes innovating on them...]</a:t>
            </a:r>
          </a:p>
          <a:p>
            <a:pPr>
              <a:buFontTx/>
              <a:buNone/>
            </a:pPr>
            <a:endParaRPr lang="en-US" altLang="en-US">
              <a:solidFill>
                <a:srgbClr val="CC0000"/>
              </a:solidFill>
            </a:endParaRPr>
          </a:p>
          <a:p>
            <a:pPr>
              <a:buFontTx/>
              <a:buNone/>
            </a:pPr>
            <a:r>
              <a:rPr lang="en-US" altLang="en-US">
                <a:solidFill>
                  <a:srgbClr val="CC0000"/>
                </a:solidFill>
              </a:rPr>
              <a:t>Rare and Intermittent incursions/influences by outsiders but transformative </a:t>
            </a:r>
          </a:p>
          <a:p>
            <a:pPr algn="r">
              <a:buFontTx/>
              <a:buNone/>
            </a:pPr>
            <a:r>
              <a:rPr lang="en-US" altLang="en-US">
                <a:solidFill>
                  <a:srgbClr val="CC0000"/>
                </a:solidFill>
              </a:rPr>
              <a:t>                                 </a:t>
            </a:r>
            <a:r>
              <a:rPr lang="en-US" altLang="en-US" sz="2400">
                <a:solidFill>
                  <a:srgbClr val="CC0000"/>
                </a:solidFill>
              </a:rPr>
              <a:t>adding to the rich historical dialectic</a:t>
            </a:r>
          </a:p>
        </p:txBody>
      </p:sp>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2688879" y="274638"/>
            <a:ext cx="2073244" cy="1143000"/>
          </a:xfrm>
        </p:spPr>
        <p:txBody>
          <a:bodyPr/>
          <a:lstStyle/>
          <a:p>
            <a:r>
              <a:rPr lang="en-US" dirty="0" smtClean="0"/>
              <a:t>2015</a:t>
            </a:r>
            <a:endParaRPr lang="en-US" dirty="0"/>
          </a:p>
        </p:txBody>
      </p:sp>
      <p:pic>
        <p:nvPicPr>
          <p:cNvPr id="10" name="Content Placeholder 9"/>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5114786" y="423250"/>
            <a:ext cx="3358924" cy="2185988"/>
          </a:xfrm>
        </p:spPr>
      </p:pic>
      <p:pic>
        <p:nvPicPr>
          <p:cNvPr id="11" name="Content Placeholder 10"/>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1539090" y="2408552"/>
            <a:ext cx="3177766" cy="4230404"/>
          </a:xfrm>
        </p:spPr>
      </p:pic>
      <p:pic>
        <p:nvPicPr>
          <p:cNvPr id="12" name="Content Placeholder 11"/>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025071" y="3938588"/>
            <a:ext cx="3284857" cy="2187575"/>
          </a:xfrm>
        </p:spPr>
      </p:pic>
      <p:pic>
        <p:nvPicPr>
          <p:cNvPr id="9" name="Content Placeholder 8"/>
          <p:cNvPicPr>
            <a:picLocks noGrp="1" noChangeAspect="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423839" y="314608"/>
            <a:ext cx="2185988" cy="2185988"/>
          </a:xfrm>
        </p:spPr>
      </p:pic>
    </p:spTree>
    <p:extLst>
      <p:ext uri="{BB962C8B-B14F-4D97-AF65-F5344CB8AC3E}">
        <p14:creationId xmlns:p14="http://schemas.microsoft.com/office/powerpoint/2010/main" val="2663961093"/>
      </p:ext>
    </p:extLst>
  </p:cSld>
  <p:clrMapOvr>
    <a:masterClrMapping/>
  </p:clrMapOvr>
  <p:transition spd="slow">
    <p:randomBar dir="ver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5"/>
          <p:cNvSpPr>
            <a:spLocks noGrp="1" noChangeArrowheads="1"/>
          </p:cNvSpPr>
          <p:nvPr>
            <p:ph type="title"/>
          </p:nvPr>
        </p:nvSpPr>
        <p:spPr/>
        <p:txBody>
          <a:bodyPr/>
          <a:lstStyle/>
          <a:p>
            <a:endParaRPr lang="en-US" altLang="en-US"/>
          </a:p>
        </p:txBody>
      </p:sp>
      <p:pic>
        <p:nvPicPr>
          <p:cNvPr id="107524" name="Picture 4" descr="01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1413"/>
          <a:stretch>
            <a:fillRect/>
          </a:stretch>
        </p:blipFill>
        <p:spPr>
          <a:xfrm>
            <a:off x="1287463" y="231775"/>
            <a:ext cx="6518275" cy="622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4"/>
          <p:cNvSpPr>
            <a:spLocks noGrp="1" noChangeArrowheads="1"/>
          </p:cNvSpPr>
          <p:nvPr>
            <p:ph type="title"/>
          </p:nvPr>
        </p:nvSpPr>
        <p:spPr/>
        <p:txBody>
          <a:bodyPr/>
          <a:lstStyle/>
          <a:p>
            <a:endParaRPr lang="en-US" altLang="en-US"/>
          </a:p>
        </p:txBody>
      </p:sp>
      <p:pic>
        <p:nvPicPr>
          <p:cNvPr id="108551" name="Picture 7" descr="015"/>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14313" y="2879725"/>
            <a:ext cx="5637212" cy="3727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552" name="Picture 8" descr="00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5831"/>
          <a:stretch>
            <a:fillRect/>
          </a:stretch>
        </p:blipFill>
        <p:spPr>
          <a:xfrm>
            <a:off x="4481513" y="296863"/>
            <a:ext cx="4244975" cy="3373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008"/>
          <p:cNvPicPr>
            <a:picLocks noChangeAspect="1" noChangeArrowheads="1"/>
          </p:cNvPicPr>
          <p:nvPr/>
        </p:nvPicPr>
        <p:blipFill>
          <a:blip r:embed="rId2" cstate="print">
            <a:extLst>
              <a:ext uri="{28A0092B-C50C-407E-A947-70E740481C1C}">
                <a14:useLocalDpi xmlns:a14="http://schemas.microsoft.com/office/drawing/2010/main" val="0"/>
              </a:ext>
            </a:extLst>
          </a:blip>
          <a:srcRect r="38860"/>
          <a:stretch>
            <a:fillRect/>
          </a:stretch>
        </p:blipFill>
        <p:spPr bwMode="auto">
          <a:xfrm rot="1621078">
            <a:off x="2041525" y="831850"/>
            <a:ext cx="5102225" cy="5084763"/>
          </a:xfrm>
          <a:prstGeom prst="rect">
            <a:avLst/>
          </a:prstGeom>
          <a:noFill/>
          <a:extLst>
            <a:ext uri="{909E8E84-426E-40DD-AFC4-6F175D3DCCD1}">
              <a14:hiddenFill xmlns:a14="http://schemas.microsoft.com/office/drawing/2010/main">
                <a:solidFill>
                  <a:srgbClr val="FFFFFF"/>
                </a:solidFill>
              </a14:hiddenFill>
            </a:ext>
          </a:extLst>
        </p:spPr>
      </p:pic>
      <p:sp>
        <p:nvSpPr>
          <p:cNvPr id="6151" name="Text Box 7"/>
          <p:cNvSpPr txBox="1">
            <a:spLocks noChangeArrowheads="1"/>
          </p:cNvSpPr>
          <p:nvPr/>
        </p:nvSpPr>
        <p:spPr bwMode="auto">
          <a:xfrm>
            <a:off x="223838" y="441325"/>
            <a:ext cx="247015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Look again:</a:t>
            </a:r>
          </a:p>
          <a:p>
            <a:pPr>
              <a:spcBef>
                <a:spcPct val="50000"/>
              </a:spcBef>
            </a:pPr>
            <a:r>
              <a:rPr lang="en-US" altLang="en-US"/>
              <a:t>Himalayas as Barrier between India and China</a:t>
            </a:r>
          </a:p>
          <a:p>
            <a:pPr>
              <a:spcBef>
                <a:spcPct val="50000"/>
              </a:spcBef>
            </a:pPr>
            <a:endParaRPr lang="en-US" altLang="en-US"/>
          </a:p>
        </p:txBody>
      </p:sp>
      <p:cxnSp>
        <p:nvCxnSpPr>
          <p:cNvPr id="3" name="Straight Arrow Connector 2"/>
          <p:cNvCxnSpPr/>
          <p:nvPr/>
        </p:nvCxnSpPr>
        <p:spPr>
          <a:xfrm>
            <a:off x="344032" y="2525917"/>
            <a:ext cx="1982709" cy="4888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Geo Map l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1354138"/>
            <a:ext cx="4186237" cy="31273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ap cross section"/>
          <p:cNvPicPr>
            <a:picLocks noChangeAspect="1" noChangeArrowheads="1"/>
          </p:cNvPicPr>
          <p:nvPr/>
        </p:nvPicPr>
        <p:blipFill>
          <a:blip r:embed="rId3">
            <a:extLst>
              <a:ext uri="{28A0092B-C50C-407E-A947-70E740481C1C}">
                <a14:useLocalDpi xmlns:a14="http://schemas.microsoft.com/office/drawing/2010/main" val="0"/>
              </a:ext>
            </a:extLst>
          </a:blip>
          <a:srcRect l="34187"/>
          <a:stretch>
            <a:fillRect/>
          </a:stretch>
        </p:blipFill>
        <p:spPr bwMode="auto">
          <a:xfrm>
            <a:off x="4548188" y="1284288"/>
            <a:ext cx="4595812" cy="3338512"/>
          </a:xfrm>
          <a:prstGeom prst="rect">
            <a:avLst/>
          </a:prstGeom>
          <a:noFill/>
          <a:extLst>
            <a:ext uri="{909E8E84-426E-40DD-AFC4-6F175D3DCCD1}">
              <a14:hiddenFill xmlns:a14="http://schemas.microsoft.com/office/drawing/2010/main">
                <a:solidFill>
                  <a:srgbClr val="FFFFFF"/>
                </a:solidFill>
              </a14:hiddenFill>
            </a:ext>
          </a:extLst>
        </p:spPr>
      </p:pic>
      <p:sp>
        <p:nvSpPr>
          <p:cNvPr id="5127" name="Text Box 7"/>
          <p:cNvSpPr txBox="1">
            <a:spLocks noChangeArrowheads="1"/>
          </p:cNvSpPr>
          <p:nvPr/>
        </p:nvSpPr>
        <p:spPr bwMode="auto">
          <a:xfrm>
            <a:off x="698500" y="473075"/>
            <a:ext cx="594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Geological-Geographical Regions in Cross Section</a:t>
            </a:r>
          </a:p>
        </p:txBody>
      </p:sp>
      <p:sp>
        <p:nvSpPr>
          <p:cNvPr id="5128" name="Line 8"/>
          <p:cNvSpPr>
            <a:spLocks noChangeShapeType="1"/>
          </p:cNvSpPr>
          <p:nvPr/>
        </p:nvSpPr>
        <p:spPr bwMode="auto">
          <a:xfrm>
            <a:off x="4143375" y="4979988"/>
            <a:ext cx="4829175" cy="2063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Text Box 9"/>
          <p:cNvSpPr txBox="1">
            <a:spLocks noChangeArrowheads="1"/>
          </p:cNvSpPr>
          <p:nvPr/>
        </p:nvSpPr>
        <p:spPr bwMode="auto">
          <a:xfrm>
            <a:off x="4217988" y="5216525"/>
            <a:ext cx="47767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t>Peaks to Gangetic Plain: 100-120 miles</a:t>
            </a:r>
          </a:p>
        </p:txBody>
      </p:sp>
      <p:sp>
        <p:nvSpPr>
          <p:cNvPr id="5130" name="Line 10"/>
          <p:cNvSpPr>
            <a:spLocks noChangeShapeType="1"/>
          </p:cNvSpPr>
          <p:nvPr/>
        </p:nvSpPr>
        <p:spPr bwMode="auto">
          <a:xfrm flipH="1" flipV="1">
            <a:off x="0" y="2593975"/>
            <a:ext cx="1655763" cy="2381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1" name="Text Box 11"/>
          <p:cNvSpPr txBox="1">
            <a:spLocks noChangeArrowheads="1"/>
          </p:cNvSpPr>
          <p:nvPr/>
        </p:nvSpPr>
        <p:spPr bwMode="auto">
          <a:xfrm>
            <a:off x="0" y="2627313"/>
            <a:ext cx="1397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b="1"/>
              <a:t>Tibetan Plateau</a:t>
            </a:r>
          </a:p>
        </p:txBody>
      </p:sp>
    </p:spTree>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title"/>
          </p:nvPr>
        </p:nvSpPr>
        <p:spPr>
          <a:xfrm>
            <a:off x="0" y="150813"/>
            <a:ext cx="6700838" cy="1143000"/>
          </a:xfrm>
        </p:spPr>
        <p:txBody>
          <a:bodyPr/>
          <a:lstStyle/>
          <a:p>
            <a:r>
              <a:rPr lang="en-US" altLang="en-US" sz="2800"/>
              <a:t>Monsoon Climate: </a:t>
            </a:r>
            <a:br>
              <a:rPr lang="en-US" altLang="en-US" sz="2800"/>
            </a:br>
            <a:r>
              <a:rPr lang="en-US" altLang="en-US" sz="2800"/>
              <a:t>Atmospheric forces and </a:t>
            </a:r>
            <a:br>
              <a:rPr lang="en-US" altLang="en-US" sz="2800"/>
            </a:br>
            <a:r>
              <a:rPr lang="en-US" altLang="en-US" sz="2800"/>
              <a:t>Himalayan Micro-ecological regions</a:t>
            </a:r>
          </a:p>
        </p:txBody>
      </p:sp>
      <p:pic>
        <p:nvPicPr>
          <p:cNvPr id="7177" name="Picture 9" descr="MonsoonCartoo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6050" y="1452563"/>
            <a:ext cx="4543425" cy="2122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8" name="Picture 10" descr="Microzones, Cross section"/>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1651000" y="4295775"/>
            <a:ext cx="5508625" cy="2493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9" name="Picture 11" descr="_44037406_monsoon20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743450" y="1739900"/>
            <a:ext cx="2859088" cy="2676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defTabSz="457200"/>
            <a:r>
              <a:rPr lang="en-US" altLang="en-US"/>
              <a:t>Monsoon and Mountains</a:t>
            </a:r>
          </a:p>
        </p:txBody>
      </p:sp>
      <p:sp>
        <p:nvSpPr>
          <p:cNvPr id="152579" name="Rectangle 3"/>
          <p:cNvSpPr>
            <a:spLocks noGrp="1" noChangeArrowheads="1"/>
          </p:cNvSpPr>
          <p:nvPr>
            <p:ph sz="half" idx="1"/>
          </p:nvPr>
        </p:nvSpPr>
        <p:spPr>
          <a:xfrm>
            <a:off x="457200" y="1600200"/>
            <a:ext cx="4038600" cy="3733800"/>
          </a:xfrm>
        </p:spPr>
        <p:txBody>
          <a:bodyPr/>
          <a:lstStyle/>
          <a:p>
            <a:pPr defTabSz="457200">
              <a:lnSpc>
                <a:spcPct val="80000"/>
              </a:lnSpc>
            </a:pPr>
            <a:r>
              <a:rPr lang="en-US" altLang="en-US" sz="2100"/>
              <a:t>Rains cause flooding, as rivers swell to many times the average flow for the four months from June-September</a:t>
            </a:r>
          </a:p>
          <a:p>
            <a:pPr defTabSz="457200">
              <a:lnSpc>
                <a:spcPct val="80000"/>
              </a:lnSpc>
            </a:pPr>
            <a:r>
              <a:rPr lang="en-US" altLang="en-US" sz="2100"/>
              <a:t>Tons of silt flow into the Indus and Ganges rivers from the mountains, adding to the land’s fertility, even while causing seasonal flooding in the plains. </a:t>
            </a:r>
          </a:p>
          <a:p>
            <a:pPr defTabSz="457200">
              <a:lnSpc>
                <a:spcPct val="80000"/>
              </a:lnSpc>
            </a:pPr>
            <a:r>
              <a:rPr lang="en-US" altLang="en-US" sz="2100"/>
              <a:t>Rainfall heaviest in the eastern Himalayas</a:t>
            </a:r>
          </a:p>
          <a:p>
            <a:pPr defTabSz="457200">
              <a:lnSpc>
                <a:spcPct val="80000"/>
              </a:lnSpc>
            </a:pPr>
            <a:r>
              <a:rPr lang="en-US" altLang="en-US" sz="2100"/>
              <a:t>INVALUBALE TO HIMALAYAN and Plains’ FARMERS.</a:t>
            </a:r>
          </a:p>
        </p:txBody>
      </p:sp>
      <p:pic>
        <p:nvPicPr>
          <p:cNvPr id="152580" name="Picture 4" descr="Untitled-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948238" y="1295400"/>
            <a:ext cx="3233737" cy="4830763"/>
          </a:xfrm>
        </p:spPr>
      </p:pic>
    </p:spTree>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defTabSz="457200"/>
            <a:endParaRPr lang="en-US" altLang="en-US"/>
          </a:p>
        </p:txBody>
      </p:sp>
      <p:sp>
        <p:nvSpPr>
          <p:cNvPr id="154627" name="Rectangle 3"/>
          <p:cNvSpPr>
            <a:spLocks noGrp="1" noChangeArrowheads="1"/>
          </p:cNvSpPr>
          <p:nvPr>
            <p:ph sz="half" idx="3"/>
          </p:nvPr>
        </p:nvSpPr>
        <p:spPr>
          <a:xfrm>
            <a:off x="4648200" y="1600200"/>
            <a:ext cx="4038600" cy="1752600"/>
          </a:xfrm>
        </p:spPr>
        <p:txBody>
          <a:bodyPr/>
          <a:lstStyle/>
          <a:p>
            <a:pPr defTabSz="457200"/>
            <a:r>
              <a:rPr lang="en-US" altLang="en-US" sz="2100"/>
              <a:t>Tons of silt flow into the Indus and Ganges rivers from the mountains, adding to the fertility, even while causing seasonal flooding in the plains.</a:t>
            </a:r>
          </a:p>
        </p:txBody>
      </p:sp>
      <p:pic>
        <p:nvPicPr>
          <p:cNvPr id="154628" name="Picture 4" descr="flooding road"/>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495800" y="3786188"/>
            <a:ext cx="3581400" cy="2417762"/>
          </a:xfrm>
        </p:spPr>
      </p:pic>
      <p:pic>
        <p:nvPicPr>
          <p:cNvPr id="154629" name="Picture 5" descr="IMG_0129"/>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457200" y="1066800"/>
            <a:ext cx="4038600" cy="3028950"/>
          </a:xfrm>
        </p:spPr>
      </p:pic>
    </p:spTree>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Silt ooutflows into Oceans from south a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809625"/>
            <a:ext cx="5238750" cy="523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a:xfrm>
            <a:off x="1641475" y="274638"/>
            <a:ext cx="7045325" cy="1143000"/>
          </a:xfrm>
        </p:spPr>
        <p:txBody>
          <a:bodyPr/>
          <a:lstStyle/>
          <a:p>
            <a:r>
              <a:rPr lang="en-US" altLang="en-US" sz="2400"/>
              <a:t>Monsoon as Primary Factor in South Asian Life</a:t>
            </a:r>
          </a:p>
        </p:txBody>
      </p:sp>
      <p:pic>
        <p:nvPicPr>
          <p:cNvPr id="96264" name="Picture 8" descr="_44048736_india_flood416x275"/>
          <p:cNvPicPr>
            <a:picLocks noGrp="1" noChangeAspect="1" noChangeArrowheads="1"/>
          </p:cNvPicPr>
          <p:nvPr>
            <p:ph sz="half" idx="3"/>
          </p:nvPr>
        </p:nvPicPr>
        <p:blipFill>
          <a:blip r:embed="rId2">
            <a:extLst>
              <a:ext uri="{28A0092B-C50C-407E-A947-70E740481C1C}">
                <a14:useLocalDpi xmlns:a14="http://schemas.microsoft.com/office/drawing/2010/main" val="0"/>
              </a:ext>
            </a:extLst>
          </a:blip>
          <a:srcRect/>
          <a:stretch>
            <a:fillRect/>
          </a:stretch>
        </p:blipFill>
        <p:spPr>
          <a:xfrm>
            <a:off x="2641600" y="1163638"/>
            <a:ext cx="3962400" cy="2619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5" name="Picture 9" descr="772-436~Punakha-Himalayas-Bhutan-Posters"/>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6919913" y="2687638"/>
            <a:ext cx="1636712" cy="218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6" name="Picture 10" descr="Moonsoon Flood"/>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25438" y="3432175"/>
            <a:ext cx="3503612"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Content Placeholder 3" descr="himalaya-flight.jpg"/>
          <p:cNvPicPr>
            <a:picLocks noGrp="1" noChangeAspect="1"/>
          </p:cNvPicPr>
          <p:nvPr>
            <p:ph idx="4294967295"/>
          </p:nvPr>
        </p:nvPicPr>
        <p:blipFill>
          <a:blip r:embed="rId2">
            <a:extLst>
              <a:ext uri="{28A0092B-C50C-407E-A947-70E740481C1C}">
                <a14:useLocalDpi xmlns:a14="http://schemas.microsoft.com/office/drawing/2010/main" val="0"/>
              </a:ext>
            </a:extLst>
          </a:blip>
          <a:srcRect b="15614"/>
          <a:stretch>
            <a:fillRect/>
          </a:stretch>
        </p:blipFill>
        <p:spPr>
          <a:xfrm>
            <a:off x="304800" y="228600"/>
            <a:ext cx="8610600" cy="5449888"/>
          </a:xfrm>
          <a:noFill/>
        </p:spPr>
      </p:pic>
      <p:sp>
        <p:nvSpPr>
          <p:cNvPr id="150531" name="Text Box 3"/>
          <p:cNvSpPr txBox="1">
            <a:spLocks noChangeArrowheads="1"/>
          </p:cNvSpPr>
          <p:nvPr/>
        </p:nvSpPr>
        <p:spPr bwMode="auto">
          <a:xfrm>
            <a:off x="1143000" y="5791200"/>
            <a:ext cx="73152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ea typeface="ヒラギノ角ゴ Pro W3" charset="-128"/>
              </a:rPr>
              <a:t>The Great Himalayan Range in Central Nepal</a:t>
            </a:r>
          </a:p>
          <a:p>
            <a:pPr algn="ctr">
              <a:spcBef>
                <a:spcPct val="50000"/>
              </a:spcBef>
            </a:pPr>
            <a:endParaRPr lang="en-US" altLang="en-US" sz="800">
              <a:ea typeface="ヒラギノ角ゴ Pro W3" charset="-128"/>
            </a:endParaRPr>
          </a:p>
          <a:p>
            <a:pPr algn="ctr">
              <a:spcBef>
                <a:spcPct val="50000"/>
              </a:spcBef>
            </a:pPr>
            <a:r>
              <a:rPr lang="en-US" altLang="en-US" b="1">
                <a:ea typeface="ヒラギノ角ゴ Pro W3" charset="-128"/>
              </a:rPr>
              <a:t>“Himalaya” = “Abode of Snow”</a:t>
            </a:r>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tLang="en-US" sz="3600"/>
              <a:t>Himalayan Silt, Watersheds ...</a:t>
            </a:r>
            <a:br>
              <a:rPr lang="en-US" altLang="en-US" sz="3600"/>
            </a:br>
            <a:r>
              <a:rPr lang="en-US" altLang="en-US" sz="2800"/>
              <a:t>as Basis for South Asia’s Agricultural Fertility</a:t>
            </a:r>
          </a:p>
        </p:txBody>
      </p:sp>
      <p:pic>
        <p:nvPicPr>
          <p:cNvPr id="121863" name="Picture 7" descr="Map_india_populatio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256213" y="3203575"/>
            <a:ext cx="3622675" cy="315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65" name="Picture 9" descr="Rice Paddy Transplantation"/>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92125" y="1660525"/>
            <a:ext cx="4854575" cy="2755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descr="582583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849313"/>
            <a:ext cx="4443413" cy="2963862"/>
          </a:xfrm>
          <a:prstGeom prst="rect">
            <a:avLst/>
          </a:prstGeom>
          <a:noFill/>
          <a:extLst>
            <a:ext uri="{909E8E84-426E-40DD-AFC4-6F175D3DCCD1}">
              <a14:hiddenFill xmlns:a14="http://schemas.microsoft.com/office/drawing/2010/main">
                <a:solidFill>
                  <a:srgbClr val="FFFFFF"/>
                </a:solidFill>
              </a14:hiddenFill>
            </a:ext>
          </a:extLst>
        </p:spPr>
      </p:pic>
      <p:pic>
        <p:nvPicPr>
          <p:cNvPr id="198661" name="Picture 5" descr="772-436~Punakha-Himalayas-Bhutan-Pos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35175"/>
            <a:ext cx="3209925" cy="428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p:txBody>
          <a:bodyPr anchor="b">
            <a:normAutofit/>
          </a:bodyPr>
          <a:lstStyle/>
          <a:p>
            <a:r>
              <a:rPr lang="en-US" altLang="en-US">
                <a:effectLst>
                  <a:outerShdw blurRad="38100" dist="38100" dir="2700000" algn="tl">
                    <a:srgbClr val="FFFFFF"/>
                  </a:outerShdw>
                </a:effectLst>
              </a:rPr>
              <a:t>HIMALAYAN   CLIMATES</a:t>
            </a:r>
          </a:p>
        </p:txBody>
      </p:sp>
      <p:sp>
        <p:nvSpPr>
          <p:cNvPr id="156675" name="Content Placeholder 2"/>
          <p:cNvSpPr>
            <a:spLocks noGrp="1"/>
          </p:cNvSpPr>
          <p:nvPr>
            <p:ph sz="quarter" idx="4294967295"/>
          </p:nvPr>
        </p:nvSpPr>
        <p:spPr>
          <a:xfrm>
            <a:off x="457200" y="1600200"/>
            <a:ext cx="8458200" cy="5105400"/>
          </a:xfrm>
        </p:spPr>
        <p:txBody>
          <a:bodyPr/>
          <a:lstStyle/>
          <a:p>
            <a:pPr marL="273050" indent="-273050"/>
            <a:r>
              <a:rPr lang="en-US" altLang="en-US"/>
              <a:t>Wide variety of climates, diversity in agriculture &amp; plant life across land</a:t>
            </a:r>
          </a:p>
          <a:p>
            <a:pPr marL="273050" indent="-273050"/>
            <a:r>
              <a:rPr lang="en-US" altLang="en-US"/>
              <a:t>Himalayan biomes: alpine, temperate, subtropical, and tropical.</a:t>
            </a:r>
          </a:p>
          <a:p>
            <a:pPr marL="273050" indent="-273050"/>
            <a:r>
              <a:rPr lang="en-US" altLang="en-US"/>
              <a:t>East to west: precipitation differs astronomically. Eastern Himalayan regions (Bhutan, Tibet, Eastern India) receive the 2</a:t>
            </a:r>
            <a:r>
              <a:rPr lang="en-US" altLang="en-US" baseline="30000"/>
              <a:t>nd</a:t>
            </a:r>
            <a:r>
              <a:rPr lang="en-US" altLang="en-US"/>
              <a:t> most rainfall annually in the world.</a:t>
            </a:r>
          </a:p>
          <a:p>
            <a:pPr marL="273050" indent="-273050"/>
            <a:endParaRPr lang="en-US" altLang="en-US"/>
          </a:p>
        </p:txBody>
      </p:sp>
    </p:spTree>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Vergetation and Flora Faun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3" y="411163"/>
            <a:ext cx="7943850" cy="619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71" name="Line 7"/>
          <p:cNvSpPr>
            <a:spLocks noChangeShapeType="1"/>
          </p:cNvSpPr>
          <p:nvPr/>
        </p:nvSpPr>
        <p:spPr bwMode="auto">
          <a:xfrm flipH="1" flipV="1">
            <a:off x="6318250" y="3482975"/>
            <a:ext cx="49213" cy="1404938"/>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Content Placeholder 3" descr="MeanTempandClimateMAP.jpg"/>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rcRect l="-36008" t="53722" r="-36008"/>
          <a:stretch>
            <a:fillRect/>
          </a:stretch>
        </p:blipFill>
        <p:spPr>
          <a:xfrm>
            <a:off x="-2667000" y="1371600"/>
            <a:ext cx="14128750" cy="4267200"/>
          </a:xfrm>
        </p:spPr>
      </p:pic>
      <p:sp>
        <p:nvSpPr>
          <p:cNvPr id="157699" name="TextBox 4"/>
          <p:cNvSpPr txBox="1">
            <a:spLocks noChangeArrowheads="1"/>
          </p:cNvSpPr>
          <p:nvPr/>
        </p:nvSpPr>
        <p:spPr bwMode="auto">
          <a:xfrm>
            <a:off x="134938" y="496888"/>
            <a:ext cx="6654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sz="4400">
                <a:ea typeface="ヒラギノ角ゴ Pro W3" charset="-128"/>
              </a:rPr>
              <a:t>CLIMATE DIVERSITY</a:t>
            </a:r>
          </a:p>
        </p:txBody>
      </p:sp>
    </p:spTree>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p:txBody>
          <a:bodyPr anchor="b">
            <a:normAutofit/>
          </a:bodyPr>
          <a:lstStyle/>
          <a:p>
            <a:r>
              <a:rPr lang="en-US" altLang="en-US" sz="4000"/>
              <a:t>ALPINE ZONE</a:t>
            </a:r>
          </a:p>
        </p:txBody>
      </p:sp>
      <p:sp>
        <p:nvSpPr>
          <p:cNvPr id="158724" name="Content Placeholder 2"/>
          <p:cNvSpPr>
            <a:spLocks noGrp="1"/>
          </p:cNvSpPr>
          <p:nvPr>
            <p:ph sz="quarter" idx="4294967295"/>
          </p:nvPr>
        </p:nvSpPr>
        <p:spPr>
          <a:xfrm>
            <a:off x="107950" y="1417638"/>
            <a:ext cx="8912225" cy="2163762"/>
          </a:xfrm>
        </p:spPr>
        <p:txBody>
          <a:bodyPr/>
          <a:lstStyle/>
          <a:p>
            <a:pPr marL="273050" indent="-273050"/>
            <a:r>
              <a:rPr lang="en-US" altLang="en-US"/>
              <a:t>No vegetation exists above the permafrost line</a:t>
            </a:r>
          </a:p>
          <a:p>
            <a:pPr marL="273050" indent="-273050"/>
            <a:r>
              <a:rPr lang="en-US" altLang="en-US"/>
              <a:t>Alpine vegetation: dwarf trees, mosses, lichen, and other short season wildflowers</a:t>
            </a:r>
          </a:p>
          <a:p>
            <a:pPr marL="273050" indent="-273050">
              <a:buFont typeface="Arial" charset="0"/>
              <a:buNone/>
            </a:pPr>
            <a:r>
              <a:rPr lang="en-US" altLang="en-US"/>
              <a:t>    </a:t>
            </a:r>
          </a:p>
        </p:txBody>
      </p:sp>
      <p:sp>
        <p:nvSpPr>
          <p:cNvPr id="158725" name="TextBox 4"/>
          <p:cNvSpPr txBox="1">
            <a:spLocks noChangeArrowheads="1"/>
          </p:cNvSpPr>
          <p:nvPr/>
        </p:nvSpPr>
        <p:spPr bwMode="auto">
          <a:xfrm>
            <a:off x="4772025" y="5253038"/>
            <a:ext cx="40274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buFont typeface="Arial" charset="0"/>
              <a:buChar char="•"/>
            </a:pPr>
            <a:r>
              <a:rPr lang="en-US" altLang="en-US" sz="2400">
                <a:ea typeface="ヒラギノ角ゴ Pro W3" charset="-128"/>
              </a:rPr>
              <a:t>TREES: Fir, birch, juniper</a:t>
            </a:r>
          </a:p>
          <a:p>
            <a:r>
              <a:rPr lang="en-US" altLang="en-US" sz="2400">
                <a:ea typeface="ヒラギノ角ゴ Pro W3" charset="-128"/>
              </a:rPr>
              <a:t>   cypress, and spruce </a:t>
            </a:r>
          </a:p>
          <a:p>
            <a:endParaRPr lang="en-US" altLang="en-US" sz="2400">
              <a:ea typeface="ヒラギノ角ゴ Pro W3" charset="-128"/>
            </a:endParaRPr>
          </a:p>
        </p:txBody>
      </p:sp>
      <p:pic>
        <p:nvPicPr>
          <p:cNvPr id="158726" name="Picture 6" descr="y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3309938"/>
            <a:ext cx="3652837" cy="2560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p:txBody>
          <a:bodyPr anchor="b">
            <a:normAutofit/>
          </a:bodyPr>
          <a:lstStyle/>
          <a:p>
            <a:r>
              <a:rPr lang="en-US" altLang="en-US"/>
              <a:t>ALPINE ZONE</a:t>
            </a:r>
          </a:p>
        </p:txBody>
      </p:sp>
      <p:sp>
        <p:nvSpPr>
          <p:cNvPr id="159747" name="Content Placeholder 2"/>
          <p:cNvSpPr>
            <a:spLocks noGrp="1"/>
          </p:cNvSpPr>
          <p:nvPr>
            <p:ph sz="quarter" idx="4294967295"/>
          </p:nvPr>
        </p:nvSpPr>
        <p:spPr>
          <a:xfrm>
            <a:off x="450850" y="1417638"/>
            <a:ext cx="8229600" cy="4525962"/>
          </a:xfrm>
        </p:spPr>
        <p:txBody>
          <a:bodyPr/>
          <a:lstStyle/>
          <a:p>
            <a:pPr marL="273050" indent="-273050"/>
            <a:r>
              <a:rPr lang="en-US" altLang="en-US"/>
              <a:t>Home to yaks, wild goats, wolves, and snow leopards.</a:t>
            </a:r>
          </a:p>
          <a:p>
            <a:pPr marL="273050" indent="-273050"/>
            <a:r>
              <a:rPr lang="en-US" altLang="en-US"/>
              <a:t>Sheep, often accompanied by nomadic highland natives. Graze in the sub-alpine region. </a:t>
            </a:r>
          </a:p>
          <a:p>
            <a:pPr marL="273050" indent="-273050">
              <a:buFont typeface="Arial" charset="0"/>
              <a:buNone/>
            </a:pPr>
            <a:endParaRPr lang="en-US" altLang="en-US"/>
          </a:p>
          <a:p>
            <a:pPr marL="273050" indent="-273050"/>
            <a:endParaRPr lang="en-US" altLang="en-US"/>
          </a:p>
        </p:txBody>
      </p:sp>
      <p:pic>
        <p:nvPicPr>
          <p:cNvPr id="159748" name="Picture 3" descr="shim (1).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4" descr="shim.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5" descr="yak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75050"/>
            <a:ext cx="42672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6" descr="Snow-Leopar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500" y="3810000"/>
            <a:ext cx="3803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2" name="TextBox 7"/>
          <p:cNvSpPr txBox="1">
            <a:spLocks noChangeArrowheads="1"/>
          </p:cNvSpPr>
          <p:nvPr/>
        </p:nvSpPr>
        <p:spPr bwMode="auto">
          <a:xfrm>
            <a:off x="4889500" y="6186488"/>
            <a:ext cx="38036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r>
              <a:rPr lang="en-US" altLang="en-US" i="1">
                <a:latin typeface="Calibri" pitchFamily="34" charset="0"/>
                <a:ea typeface="ヒラギノ角ゴ Pro W3" charset="-128"/>
              </a:rPr>
              <a:t>ABOVE: SNOW LEOPARD</a:t>
            </a:r>
          </a:p>
          <a:p>
            <a:r>
              <a:rPr lang="en-US" altLang="en-US" i="1">
                <a:latin typeface="Calibri" pitchFamily="34" charset="0"/>
                <a:ea typeface="ヒラギノ角ゴ Pro W3" charset="-128"/>
              </a:rPr>
              <a:t>LEFT: TIBETAN YAK</a:t>
            </a:r>
          </a:p>
        </p:txBody>
      </p:sp>
    </p:spTree>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457200" y="274638"/>
            <a:ext cx="8229600" cy="639762"/>
          </a:xfrm>
        </p:spPr>
        <p:txBody>
          <a:bodyPr anchor="b">
            <a:normAutofit fontScale="90000"/>
          </a:bodyPr>
          <a:lstStyle/>
          <a:p>
            <a:r>
              <a:rPr lang="en-US" altLang="en-US" sz="5000"/>
              <a:t>TEMPERATE ZONE</a:t>
            </a:r>
          </a:p>
        </p:txBody>
      </p:sp>
      <p:sp>
        <p:nvSpPr>
          <p:cNvPr id="161795" name="Content Placeholder 2"/>
          <p:cNvSpPr>
            <a:spLocks noGrp="1"/>
          </p:cNvSpPr>
          <p:nvPr>
            <p:ph sz="quarter" idx="4294967295"/>
          </p:nvPr>
        </p:nvSpPr>
        <p:spPr>
          <a:xfrm>
            <a:off x="203200" y="819150"/>
            <a:ext cx="8686800" cy="2392363"/>
          </a:xfrm>
        </p:spPr>
        <p:txBody>
          <a:bodyPr/>
          <a:lstStyle/>
          <a:p>
            <a:pPr marL="273050" indent="-273050">
              <a:lnSpc>
                <a:spcPct val="90000"/>
              </a:lnSpc>
            </a:pPr>
            <a:r>
              <a:rPr lang="en-US" altLang="en-US"/>
              <a:t>Temperate zone is home to a wider variety of life, both flora &amp; fauna.</a:t>
            </a:r>
          </a:p>
          <a:p>
            <a:pPr marL="273050" indent="-273050">
              <a:lnSpc>
                <a:spcPct val="90000"/>
              </a:lnSpc>
            </a:pPr>
            <a:r>
              <a:rPr lang="en-US" altLang="en-US"/>
              <a:t>Forests of pine, oak, poplar, walnut, larch. </a:t>
            </a:r>
            <a:r>
              <a:rPr lang="en-US" altLang="en-US" sz="2800"/>
              <a:t>(Most areas inaccessible to logging operations)</a:t>
            </a:r>
          </a:p>
          <a:p>
            <a:pPr marL="273050" indent="-273050">
              <a:lnSpc>
                <a:spcPct val="90000"/>
              </a:lnSpc>
            </a:pPr>
            <a:r>
              <a:rPr lang="en-US" altLang="en-US"/>
              <a:t>Domesticated animals: yak-cow crossbreeds thrive, with goats, sheep</a:t>
            </a:r>
          </a:p>
        </p:txBody>
      </p:sp>
      <p:pic>
        <p:nvPicPr>
          <p:cNvPr id="161796" name="Picture 3" descr="NepalIndiaBorderFoothill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1488" y="3748088"/>
            <a:ext cx="408622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3" descr="1370849319071858103S425x425Q8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921125"/>
            <a:ext cx="3122613"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p:txBody>
          <a:bodyPr anchor="b">
            <a:normAutofit/>
          </a:bodyPr>
          <a:lstStyle/>
          <a:p>
            <a:r>
              <a:rPr lang="en-US" altLang="en-US"/>
              <a:t>TEMPERATE ZONE</a:t>
            </a:r>
          </a:p>
        </p:txBody>
      </p:sp>
      <p:sp>
        <p:nvSpPr>
          <p:cNvPr id="163843" name="Content Placeholder 2"/>
          <p:cNvSpPr>
            <a:spLocks noGrp="1"/>
          </p:cNvSpPr>
          <p:nvPr>
            <p:ph sz="quarter" idx="4294967295"/>
          </p:nvPr>
        </p:nvSpPr>
        <p:spPr/>
        <p:txBody>
          <a:bodyPr/>
          <a:lstStyle/>
          <a:p>
            <a:pPr marL="273050" indent="-273050"/>
            <a:r>
              <a:rPr lang="en-US" altLang="en-US"/>
              <a:t>over 800 different species of birds, rare fish, endangered mammals</a:t>
            </a:r>
          </a:p>
          <a:p>
            <a:pPr marL="273050" indent="-273050">
              <a:buFontTx/>
              <a:buNone/>
            </a:pPr>
            <a:endParaRPr lang="en-US" altLang="en-US"/>
          </a:p>
        </p:txBody>
      </p:sp>
      <p:pic>
        <p:nvPicPr>
          <p:cNvPr id="163844" name="Picture 3" descr="Glyptothorax alaknand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71763"/>
            <a:ext cx="40830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4" descr="140.jpg.crdownlo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8963" y="4713288"/>
            <a:ext cx="2233612"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6" descr="HimalayanBear03"/>
          <p:cNvPicPr>
            <a:picLocks noChangeAspect="1" noChangeArrowheads="1"/>
          </p:cNvPicPr>
          <p:nvPr/>
        </p:nvPicPr>
        <p:blipFill>
          <a:blip r:embed="rId4" cstate="print">
            <a:extLst>
              <a:ext uri="{28A0092B-C50C-407E-A947-70E740481C1C}">
                <a14:useLocalDpi xmlns:a14="http://schemas.microsoft.com/office/drawing/2010/main" val="0"/>
              </a:ext>
            </a:extLst>
          </a:blip>
          <a:srcRect b="6421"/>
          <a:stretch>
            <a:fillRect/>
          </a:stretch>
        </p:blipFill>
        <p:spPr bwMode="auto">
          <a:xfrm>
            <a:off x="1905000" y="4084638"/>
            <a:ext cx="31242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533400" y="152400"/>
            <a:ext cx="8153400" cy="685800"/>
          </a:xfrm>
        </p:spPr>
        <p:txBody>
          <a:bodyPr anchor="b">
            <a:normAutofit fontScale="90000"/>
          </a:bodyPr>
          <a:lstStyle/>
          <a:p>
            <a:r>
              <a:rPr lang="en-US" altLang="en-US" sz="5000"/>
              <a:t>TEMPERATE ZONE</a:t>
            </a:r>
          </a:p>
        </p:txBody>
      </p:sp>
      <p:sp>
        <p:nvSpPr>
          <p:cNvPr id="164867" name="Content Placeholder 2"/>
          <p:cNvSpPr>
            <a:spLocks noGrp="1"/>
          </p:cNvSpPr>
          <p:nvPr>
            <p:ph sz="quarter" idx="4294967295"/>
          </p:nvPr>
        </p:nvSpPr>
        <p:spPr>
          <a:xfrm>
            <a:off x="190500" y="1143000"/>
            <a:ext cx="8756650" cy="1447800"/>
          </a:xfrm>
        </p:spPr>
        <p:txBody>
          <a:bodyPr/>
          <a:lstStyle/>
          <a:p>
            <a:pPr marL="273050" indent="-273050"/>
            <a:r>
              <a:rPr lang="en-US" altLang="en-US"/>
              <a:t>Eastern Himalayan temperate zone is home to many species of rare mammals: red pandas, takins, musk deer.</a:t>
            </a:r>
          </a:p>
          <a:p>
            <a:pPr marL="273050" indent="-273050"/>
            <a:r>
              <a:rPr lang="en-US" altLang="en-US"/>
              <a:t>Reside in largely uninhabited dense forests </a:t>
            </a:r>
          </a:p>
          <a:p>
            <a:pPr marL="273050" indent="-273050"/>
            <a:endParaRPr lang="en-US" altLang="en-US"/>
          </a:p>
        </p:txBody>
      </p:sp>
      <p:pic>
        <p:nvPicPr>
          <p:cNvPr id="164868" name="Picture 3" descr="Red-Panda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191000"/>
            <a:ext cx="36131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4" descr="taki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41910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Box 5"/>
          <p:cNvSpPr txBox="1">
            <a:spLocks noChangeArrowheads="1"/>
          </p:cNvSpPr>
          <p:nvPr/>
        </p:nvSpPr>
        <p:spPr bwMode="auto">
          <a:xfrm>
            <a:off x="3505200" y="5068888"/>
            <a:ext cx="1568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r>
              <a:rPr lang="en-US" altLang="en-US" i="1">
                <a:latin typeface="Calibri" pitchFamily="34" charset="0"/>
                <a:ea typeface="ヒラギノ角ゴ Pro W3" charset="-128"/>
              </a:rPr>
              <a:t>RIGHT: RED PANDA</a:t>
            </a:r>
          </a:p>
          <a:p>
            <a:endParaRPr lang="en-US" altLang="en-US" i="1">
              <a:latin typeface="Calibri" pitchFamily="34" charset="0"/>
              <a:ea typeface="ヒラギノ角ゴ Pro W3" charset="-128"/>
            </a:endParaRPr>
          </a:p>
          <a:p>
            <a:r>
              <a:rPr lang="en-US" altLang="en-US" i="1">
                <a:latin typeface="Calibri" pitchFamily="34" charset="0"/>
                <a:ea typeface="ヒラギノ角ゴ Pro W3" charset="-128"/>
              </a:rPr>
              <a:t>LEFT: TAKIN</a:t>
            </a:r>
          </a:p>
        </p:txBody>
      </p:sp>
    </p:spTree>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icture 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747713"/>
            <a:ext cx="6610350" cy="4230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p:txBody>
          <a:bodyPr anchor="b">
            <a:normAutofit/>
          </a:bodyPr>
          <a:lstStyle/>
          <a:p>
            <a:pPr algn="r"/>
            <a:r>
              <a:rPr lang="en-US" altLang="en-US"/>
              <a:t>TROPICAL &amp; SUBTROPICAL</a:t>
            </a:r>
          </a:p>
        </p:txBody>
      </p:sp>
      <p:sp>
        <p:nvSpPr>
          <p:cNvPr id="165891" name="Content Placeholder 2"/>
          <p:cNvSpPr>
            <a:spLocks noGrp="1"/>
          </p:cNvSpPr>
          <p:nvPr>
            <p:ph sz="quarter" idx="4294967295"/>
          </p:nvPr>
        </p:nvSpPr>
        <p:spPr>
          <a:xfrm>
            <a:off x="304800" y="4114800"/>
            <a:ext cx="8607425" cy="2257425"/>
          </a:xfrm>
        </p:spPr>
        <p:txBody>
          <a:bodyPr/>
          <a:lstStyle/>
          <a:p>
            <a:pPr marL="273050" indent="-273050"/>
            <a:r>
              <a:rPr lang="en-US" altLang="en-US" sz="2400"/>
              <a:t>Moist climate allowed deciduous forests to cover most of Submontane Himalaya</a:t>
            </a:r>
          </a:p>
          <a:p>
            <a:pPr marL="273050" indent="-273050"/>
            <a:r>
              <a:rPr lang="en-US" altLang="en-US" sz="2400"/>
              <a:t>Few unlogged stands exist</a:t>
            </a:r>
          </a:p>
          <a:p>
            <a:pPr marL="273050" indent="-273050"/>
            <a:r>
              <a:rPr lang="en-US" altLang="en-US" sz="2400"/>
              <a:t>Until recently, malaria limited settlement and movement</a:t>
            </a:r>
          </a:p>
          <a:p>
            <a:pPr marL="273050" indent="-273050"/>
            <a:r>
              <a:rPr lang="en-US" altLang="en-US" sz="2400"/>
              <a:t>Regional trend: heavy logging makes way for agriculture</a:t>
            </a:r>
          </a:p>
          <a:p>
            <a:pPr marL="273050" indent="-273050"/>
            <a:endParaRPr lang="en-US" altLang="en-US" sz="2400"/>
          </a:p>
          <a:p>
            <a:pPr marL="273050" indent="-273050">
              <a:buFontTx/>
              <a:buNone/>
            </a:pPr>
            <a:endParaRPr lang="en-US" altLang="en-US"/>
          </a:p>
        </p:txBody>
      </p:sp>
      <p:pic>
        <p:nvPicPr>
          <p:cNvPr id="165892" name="Picture 4" descr="Settlement_patterns0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357313"/>
            <a:ext cx="3719513" cy="2465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p:txBody>
          <a:bodyPr anchor="b">
            <a:normAutofit/>
          </a:bodyPr>
          <a:lstStyle/>
          <a:p>
            <a:r>
              <a:rPr lang="en-US" altLang="en-US" sz="3600"/>
              <a:t>TROPICAL &amp; SUBTROPICAL ZONE</a:t>
            </a:r>
          </a:p>
        </p:txBody>
      </p:sp>
      <p:sp>
        <p:nvSpPr>
          <p:cNvPr id="166915" name="Content Placeholder 2"/>
          <p:cNvSpPr>
            <a:spLocks noGrp="1"/>
          </p:cNvSpPr>
          <p:nvPr>
            <p:ph sz="quarter" idx="4294967295"/>
          </p:nvPr>
        </p:nvSpPr>
        <p:spPr>
          <a:xfrm>
            <a:off x="228600" y="1600200"/>
            <a:ext cx="4495800" cy="4038600"/>
          </a:xfrm>
        </p:spPr>
        <p:txBody>
          <a:bodyPr/>
          <a:lstStyle/>
          <a:p>
            <a:pPr marL="273050" indent="-273050"/>
            <a:r>
              <a:rPr lang="en-US" altLang="en-US" sz="2400"/>
              <a:t>Former home of tigers, leopards, rhinoceroses, and deer: these species now restricted largely to sanctuaries in India &amp; Nepal</a:t>
            </a:r>
          </a:p>
          <a:p>
            <a:pPr marL="273050" indent="-273050"/>
            <a:r>
              <a:rPr lang="en-US" altLang="en-US" sz="2400"/>
              <a:t>Himalayan foothills, one of the most densely populated areas in India. </a:t>
            </a:r>
          </a:p>
          <a:p>
            <a:pPr marL="273050" indent="-273050"/>
            <a:r>
              <a:rPr lang="en-US" altLang="en-US" sz="2400"/>
              <a:t>Due mainly to the exceptionally fertile land.</a:t>
            </a:r>
          </a:p>
          <a:p>
            <a:pPr marL="273050" indent="-273050"/>
            <a:endParaRPr lang="en-US" altLang="en-US" sz="2400"/>
          </a:p>
        </p:txBody>
      </p:sp>
      <p:pic>
        <p:nvPicPr>
          <p:cNvPr id="166916" name="Picture 4" descr="Gangotri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7088" y="1989138"/>
            <a:ext cx="3992562" cy="299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idx="4294967295"/>
          </p:nvPr>
        </p:nvSpPr>
        <p:spPr/>
        <p:txBody>
          <a:bodyPr anchor="b">
            <a:normAutofit/>
          </a:bodyPr>
          <a:lstStyle/>
          <a:p>
            <a:pPr algn="r"/>
            <a:r>
              <a:rPr lang="en-US" altLang="en-US" sz="3200" b="1" u="sng"/>
              <a:t>HUMAN ADAPTATION TO REGION</a:t>
            </a:r>
          </a:p>
        </p:txBody>
      </p:sp>
      <p:sp>
        <p:nvSpPr>
          <p:cNvPr id="167939" name="Rectangle 3"/>
          <p:cNvSpPr>
            <a:spLocks noGrp="1"/>
          </p:cNvSpPr>
          <p:nvPr>
            <p:ph sz="quarter" idx="4294967295"/>
          </p:nvPr>
        </p:nvSpPr>
        <p:spPr>
          <a:xfrm>
            <a:off x="123825" y="1600200"/>
            <a:ext cx="8886825" cy="5105400"/>
          </a:xfrm>
        </p:spPr>
        <p:txBody>
          <a:bodyPr/>
          <a:lstStyle/>
          <a:p>
            <a:pPr marL="273050" indent="-273050"/>
            <a:r>
              <a:rPr lang="en-US" altLang="en-US">
                <a:solidFill>
                  <a:schemeClr val="accent2"/>
                </a:solidFill>
              </a:rPr>
              <a:t>Farming of crops suited for climate zone (buckwheat and barley for alpine zones; </a:t>
            </a:r>
          </a:p>
          <a:p>
            <a:pPr marL="273050" indent="-273050">
              <a:buFontTx/>
              <a:buNone/>
            </a:pPr>
            <a:r>
              <a:rPr lang="en-US" altLang="en-US">
                <a:solidFill>
                  <a:schemeClr val="accent2"/>
                </a:solidFill>
              </a:rPr>
              <a:t>	rice and corn for lower zones)</a:t>
            </a:r>
          </a:p>
          <a:p>
            <a:pPr marL="273050" indent="-273050" algn="r"/>
            <a:r>
              <a:rPr lang="en-US" altLang="en-US">
                <a:solidFill>
                  <a:schemeClr val="accent2"/>
                </a:solidFill>
              </a:rPr>
              <a:t>Domesticated animals according to altitude tolerance (yaks in highest settlements; </a:t>
            </a:r>
          </a:p>
          <a:p>
            <a:pPr marL="273050" indent="-273050" algn="r">
              <a:buFontTx/>
              <a:buNone/>
            </a:pPr>
            <a:r>
              <a:rPr lang="en-US" altLang="en-US">
                <a:solidFill>
                  <a:schemeClr val="accent2"/>
                </a:solidFill>
              </a:rPr>
              <a:t>yak-cow cross-breads in temperate; water buffalo/cows in tropical zones </a:t>
            </a:r>
          </a:p>
          <a:p>
            <a:pPr marL="273050" indent="-273050"/>
            <a:r>
              <a:rPr lang="en-US" altLang="en-US">
                <a:solidFill>
                  <a:schemeClr val="accent2"/>
                </a:solidFill>
              </a:rPr>
              <a:t>Human preference for: fertile soils; watersheds for irrigation; trade routes</a:t>
            </a:r>
          </a:p>
        </p:txBody>
      </p:sp>
    </p:spTree>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5" name="Rectangle 5"/>
          <p:cNvSpPr>
            <a:spLocks noGrp="1" noChangeArrowheads="1"/>
          </p:cNvSpPr>
          <p:nvPr>
            <p:ph type="title"/>
          </p:nvPr>
        </p:nvSpPr>
        <p:spPr/>
        <p:txBody>
          <a:bodyPr/>
          <a:lstStyle/>
          <a:p>
            <a:endParaRPr lang="en-US" altLang="en-US"/>
          </a:p>
        </p:txBody>
      </p:sp>
      <p:pic>
        <p:nvPicPr>
          <p:cNvPr id="168964" name="Picture 4" descr="Himalayan_Vegetati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81013" y="647700"/>
            <a:ext cx="8348662" cy="3881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type="title" sz="quarter"/>
          </p:nvPr>
        </p:nvSpPr>
        <p:spPr>
          <a:xfrm>
            <a:off x="3867150" y="188913"/>
            <a:ext cx="3302000" cy="1143000"/>
          </a:xfrm>
        </p:spPr>
        <p:txBody>
          <a:bodyPr/>
          <a:lstStyle/>
          <a:p>
            <a:r>
              <a:rPr lang="en-US" altLang="en-US"/>
              <a:t>Flora</a:t>
            </a:r>
          </a:p>
        </p:txBody>
      </p:sp>
      <p:pic>
        <p:nvPicPr>
          <p:cNvPr id="13322" name="Picture 10" descr="Picture 00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893763" y="946150"/>
            <a:ext cx="2098675" cy="3279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3" name="Picture 11" descr="Rhododendrons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84888" y="1130300"/>
            <a:ext cx="2835275" cy="3786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4" name="Picture 12" descr="himalayan-balsam-s"/>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23900" y="4327525"/>
            <a:ext cx="2857500" cy="2143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5" name="Picture 13" descr="1sal"/>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681413" y="1757363"/>
            <a:ext cx="2351087" cy="288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5"/>
          <p:cNvSpPr txBox="1">
            <a:spLocks noChangeArrowheads="1"/>
          </p:cNvSpPr>
          <p:nvPr/>
        </p:nvSpPr>
        <p:spPr bwMode="auto">
          <a:xfrm>
            <a:off x="646113" y="398463"/>
            <a:ext cx="41735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a:t>Fauna</a:t>
            </a:r>
          </a:p>
        </p:txBody>
      </p:sp>
      <p:pic>
        <p:nvPicPr>
          <p:cNvPr id="4107" name="Picture 11" descr="440-sikkim-flora-fauna"/>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58825" y="1600200"/>
            <a:ext cx="3435350"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8" name="Picture 12" descr="flora-langu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205663" y="1674813"/>
            <a:ext cx="1701800" cy="218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9" name="Picture 13" descr="rhino"/>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84313" y="3938588"/>
            <a:ext cx="1982787" cy="218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1" name="Picture 15" descr="dolphin200"/>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960813" y="4921250"/>
            <a:ext cx="1905000" cy="1428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2" name="Picture 16" descr="HimalayanWildPi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3175" y="4175125"/>
            <a:ext cx="2419350" cy="1608138"/>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sloth be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3738" y="3308350"/>
            <a:ext cx="11049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07NEP_3492_Himalayan_tahr"/>
          <p:cNvPicPr>
            <a:picLocks noChangeAspect="1" noChangeArrowheads="1"/>
          </p:cNvPicPr>
          <p:nvPr/>
        </p:nvPicPr>
        <p:blipFill>
          <a:blip r:embed="rId8">
            <a:extLst>
              <a:ext uri="{28A0092B-C50C-407E-A947-70E740481C1C}">
                <a14:useLocalDpi xmlns:a14="http://schemas.microsoft.com/office/drawing/2010/main" val="0"/>
              </a:ext>
            </a:extLst>
          </a:blip>
          <a:srcRect b="9006"/>
          <a:stretch>
            <a:fillRect/>
          </a:stretch>
        </p:blipFill>
        <p:spPr bwMode="auto">
          <a:xfrm>
            <a:off x="4364038" y="228600"/>
            <a:ext cx="2587625" cy="2092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550" y="398463"/>
            <a:ext cx="4425950" cy="331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3" name="Picture 5" descr="DAve with Ti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3479800"/>
            <a:ext cx="44577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71014" name="Line 6"/>
          <p:cNvSpPr>
            <a:spLocks noChangeShapeType="1"/>
          </p:cNvSpPr>
          <p:nvPr/>
        </p:nvSpPr>
        <p:spPr bwMode="auto">
          <a:xfrm flipH="1">
            <a:off x="7888287" y="3395050"/>
            <a:ext cx="1255712" cy="1169013"/>
          </a:xfrm>
          <a:prstGeom prst="line">
            <a:avLst/>
          </a:prstGeom>
          <a:noFill/>
          <a:ln w="38100">
            <a:solidFill>
              <a:schemeClr val="folHlink"/>
            </a:solidFill>
            <a:round/>
            <a:headEnd/>
            <a:tailEnd type="triangle" w="med" len="med"/>
          </a:ln>
          <a:effectLst>
            <a:prstShdw prst="shdw18" dist="17961" dir="13500000">
              <a:schemeClr val="folHlink">
                <a:gamma/>
                <a:shade val="60000"/>
                <a:invGamma/>
              </a:schemeClr>
            </a:prst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100012" y="100013"/>
            <a:ext cx="7287615" cy="1143000"/>
          </a:xfrm>
        </p:spPr>
        <p:txBody>
          <a:bodyPr anchor="b">
            <a:normAutofit/>
          </a:bodyPr>
          <a:lstStyle/>
          <a:p>
            <a:pPr algn="r"/>
            <a:r>
              <a:rPr lang="en-US" altLang="en-US" dirty="0"/>
              <a:t>LEGEND </a:t>
            </a:r>
            <a:r>
              <a:rPr lang="en-US" altLang="en-US" sz="2400" dirty="0"/>
              <a:t>OF THE</a:t>
            </a:r>
            <a:r>
              <a:rPr lang="en-US" altLang="en-US" dirty="0"/>
              <a:t> YETI</a:t>
            </a:r>
          </a:p>
        </p:txBody>
      </p:sp>
      <p:sp>
        <p:nvSpPr>
          <p:cNvPr id="142339" name="Content Placeholder 2"/>
          <p:cNvSpPr>
            <a:spLocks noGrp="1"/>
          </p:cNvSpPr>
          <p:nvPr>
            <p:ph sz="quarter" idx="4294967295"/>
          </p:nvPr>
        </p:nvSpPr>
        <p:spPr>
          <a:xfrm>
            <a:off x="127000" y="3113088"/>
            <a:ext cx="3890963" cy="3608387"/>
          </a:xfrm>
        </p:spPr>
        <p:txBody>
          <a:bodyPr/>
          <a:lstStyle/>
          <a:p>
            <a:pPr marL="273050" indent="-273050">
              <a:lnSpc>
                <a:spcPct val="80000"/>
              </a:lnSpc>
            </a:pPr>
            <a:r>
              <a:rPr lang="en-US" altLang="en-US" sz="2400"/>
              <a:t>Tales of the ‘</a:t>
            </a:r>
            <a:r>
              <a:rPr lang="en-US" altLang="en-US" sz="2400" i="1"/>
              <a:t>MEH-TEH’, </a:t>
            </a:r>
            <a:r>
              <a:rPr lang="en-US" altLang="en-US" sz="2400"/>
              <a:t>(“Man-bear”) exist among various Himalayan peoples</a:t>
            </a:r>
          </a:p>
          <a:p>
            <a:pPr marL="273050" indent="-273050">
              <a:lnSpc>
                <a:spcPct val="80000"/>
              </a:lnSpc>
            </a:pPr>
            <a:r>
              <a:rPr lang="en-US" altLang="en-US" sz="2400"/>
              <a:t>Despite several expeditions and decades of searching, no scientifically-reliable evidence of this creature has been produced</a:t>
            </a:r>
          </a:p>
          <a:p>
            <a:pPr marL="273050" indent="-273050">
              <a:lnSpc>
                <a:spcPct val="80000"/>
              </a:lnSpc>
            </a:pPr>
            <a:r>
              <a:rPr lang="en-US" altLang="en-US" sz="2400"/>
              <a:t>Hoaxes frequent</a:t>
            </a:r>
          </a:p>
          <a:p>
            <a:pPr marL="273050" indent="-273050">
              <a:lnSpc>
                <a:spcPct val="80000"/>
              </a:lnSpc>
            </a:pPr>
            <a:endParaRPr lang="en-US" altLang="en-US" sz="2400"/>
          </a:p>
        </p:txBody>
      </p:sp>
      <p:pic>
        <p:nvPicPr>
          <p:cNvPr id="142340" name="Picture 7" descr="intro19"/>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818188" y="1296988"/>
            <a:ext cx="3200400" cy="2160587"/>
          </a:xfrm>
        </p:spPr>
      </p:pic>
      <p:pic>
        <p:nvPicPr>
          <p:cNvPr id="142341" name="Picture 8" descr="intro16"/>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5122863" y="4660900"/>
            <a:ext cx="2674937" cy="2008188"/>
          </a:xfrm>
        </p:spPr>
      </p:pic>
      <p:sp>
        <p:nvSpPr>
          <p:cNvPr id="142342" name="TextBox 5"/>
          <p:cNvSpPr txBox="1">
            <a:spLocks noChangeArrowheads="1"/>
          </p:cNvSpPr>
          <p:nvPr/>
        </p:nvSpPr>
        <p:spPr bwMode="auto">
          <a:xfrm>
            <a:off x="6194425" y="3489325"/>
            <a:ext cx="2949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r>
              <a:rPr lang="en-US" altLang="en-US">
                <a:ea typeface="ヒラギノ角ゴ Pro W3" charset="-128"/>
              </a:rPr>
              <a:t>Scene from </a:t>
            </a:r>
            <a:r>
              <a:rPr lang="en-US" altLang="en-US" i="1">
                <a:ea typeface="ヒラギノ角ゴ Pro W3" charset="-128"/>
              </a:rPr>
              <a:t>TinTin in Tibet</a:t>
            </a:r>
            <a:endParaRPr lang="en-US" altLang="en-US">
              <a:ea typeface="ヒラギノ角ゴ Pro W3" charset="-128"/>
            </a:endParaRPr>
          </a:p>
        </p:txBody>
      </p:sp>
      <p:sp>
        <p:nvSpPr>
          <p:cNvPr id="2" name="TextBox 1"/>
          <p:cNvSpPr txBox="1"/>
          <p:nvPr/>
        </p:nvSpPr>
        <p:spPr>
          <a:xfrm>
            <a:off x="208230" y="162962"/>
            <a:ext cx="2462542" cy="369332"/>
          </a:xfrm>
          <a:prstGeom prst="rect">
            <a:avLst/>
          </a:prstGeom>
          <a:noFill/>
        </p:spPr>
        <p:txBody>
          <a:bodyPr wrap="square" rtlCol="0">
            <a:spAutoFit/>
          </a:bodyPr>
          <a:lstStyle/>
          <a:p>
            <a:r>
              <a:rPr lang="en-US" b="1" dirty="0" smtClean="0">
                <a:solidFill>
                  <a:srgbClr val="C00000"/>
                </a:solidFill>
                <a:latin typeface="+mj-lt"/>
              </a:rPr>
              <a:t>Sidebar:</a:t>
            </a:r>
            <a:endParaRPr lang="en-US" b="1" dirty="0">
              <a:solidFill>
                <a:srgbClr val="C00000"/>
              </a:solidFill>
              <a:latin typeface="+mj-lt"/>
            </a:endParaRPr>
          </a:p>
        </p:txBody>
      </p:sp>
    </p:spTree>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Picture 00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006725" y="4643438"/>
            <a:ext cx="3460750" cy="2214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379" name="Picture 3" descr="nepal-evere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0"/>
            <a:ext cx="6904037" cy="53165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flipV="1">
            <a:off x="4237022" y="1692998"/>
            <a:ext cx="561315" cy="1611517"/>
          </a:xfrm>
          <a:prstGeom prst="straightConnector1">
            <a:avLst/>
          </a:prstGeom>
          <a:ln w="57150">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rot="1262536">
            <a:off x="1232360" y="781339"/>
            <a:ext cx="6467293" cy="1237524"/>
          </a:xfrm>
          <a:prstGeom prst="ellipse">
            <a:avLst/>
          </a:prstGeom>
          <a:noFill/>
          <a:ln w="57150">
            <a:solidFill>
              <a:srgbClr val="CC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Picture 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252538"/>
            <a:ext cx="7277100" cy="436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descr="MAPregionalSouthAsiaHighlands(300dpi).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09600"/>
            <a:ext cx="8262938" cy="6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extBox 6"/>
          <p:cNvSpPr txBox="1">
            <a:spLocks noChangeArrowheads="1"/>
          </p:cNvSpPr>
          <p:nvPr/>
        </p:nvSpPr>
        <p:spPr bwMode="auto">
          <a:xfrm>
            <a:off x="2057400" y="152400"/>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charset="0"/>
              </a:defRPr>
            </a:lvl1pPr>
            <a:lvl2pPr marL="37931725" indent="-37474525" defTabSz="4572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ctr"/>
            <a:r>
              <a:rPr lang="en-US" altLang="en-US">
                <a:ea typeface="ヒラギノ角ゴ Pro W3" charset="-128"/>
              </a:rPr>
              <a:t>THE HIMALAYAS</a:t>
            </a:r>
          </a:p>
        </p:txBody>
      </p:sp>
    </p:spTree>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Picture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18" y="347219"/>
            <a:ext cx="3930195" cy="61424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632" y="4361206"/>
            <a:ext cx="1380045" cy="220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42" t="29707" b="15774"/>
          <a:stretch/>
        </p:blipFill>
        <p:spPr bwMode="auto">
          <a:xfrm>
            <a:off x="7695446" y="2091349"/>
            <a:ext cx="1321590" cy="1327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icture 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88" y="1055688"/>
            <a:ext cx="7277100" cy="4824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Picture 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88" y="1062038"/>
            <a:ext cx="7277100" cy="4657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T-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874" y="839788"/>
            <a:ext cx="8121849" cy="5361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3357" y="549252"/>
            <a:ext cx="6495947" cy="4258138"/>
          </a:xfrm>
          <a:prstGeom prst="rect">
            <a:avLst/>
          </a:prstGeom>
        </p:spPr>
      </p:pic>
    </p:spTree>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Picture 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488" y="654050"/>
            <a:ext cx="3602037" cy="5627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Picture 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295400"/>
            <a:ext cx="7002463" cy="4481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Picture 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3" y="1106488"/>
            <a:ext cx="7277100" cy="4657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Picture 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38" y="1165225"/>
            <a:ext cx="7277100" cy="4657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Picture 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177925"/>
            <a:ext cx="7686675" cy="4919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Content Placeholder 2"/>
          <p:cNvSpPr>
            <a:spLocks noGrp="1"/>
          </p:cNvSpPr>
          <p:nvPr>
            <p:ph idx="4294967295"/>
          </p:nvPr>
        </p:nvSpPr>
        <p:spPr>
          <a:xfrm>
            <a:off x="457200" y="5668963"/>
            <a:ext cx="8229600" cy="715962"/>
          </a:xfrm>
        </p:spPr>
        <p:txBody>
          <a:bodyPr/>
          <a:lstStyle/>
          <a:p>
            <a:pPr algn="ctr" defTabSz="457200">
              <a:buFontTx/>
              <a:buNone/>
            </a:pPr>
            <a:r>
              <a:rPr lang="en-US" altLang="en-US"/>
              <a:t>TIBETAN PLATEAU</a:t>
            </a:r>
          </a:p>
        </p:txBody>
      </p:sp>
      <p:pic>
        <p:nvPicPr>
          <p:cNvPr id="151555" name="Picture 3" descr="800px-Himalaya_composi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1066800"/>
            <a:ext cx="913765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Picture 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1309688"/>
            <a:ext cx="7112000" cy="4551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Pictur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52475"/>
            <a:ext cx="7332663" cy="5530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Picture 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38" y="1136650"/>
            <a:ext cx="7413625" cy="4745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12_Early_1800s_LHA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4313" y="249238"/>
            <a:ext cx="4240212" cy="6416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Picture 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838" y="1120775"/>
            <a:ext cx="7254875" cy="4643438"/>
          </a:xfrm>
          <a:prstGeom prst="rect">
            <a:avLst/>
          </a:prstGeom>
          <a:noFill/>
          <a:extLst>
            <a:ext uri="{909E8E84-426E-40DD-AFC4-6F175D3DCCD1}">
              <a14:hiddenFill xmlns:a14="http://schemas.microsoft.com/office/drawing/2010/main">
                <a:solidFill>
                  <a:srgbClr val="FFFFFF"/>
                </a:solidFill>
              </a14:hiddenFill>
            </a:ext>
          </a:extLst>
        </p:spPr>
      </p:pic>
      <p:sp>
        <p:nvSpPr>
          <p:cNvPr id="173059" name="Text Box 3"/>
          <p:cNvSpPr txBox="1">
            <a:spLocks noChangeArrowheads="1"/>
          </p:cNvSpPr>
          <p:nvPr/>
        </p:nvSpPr>
        <p:spPr bwMode="auto">
          <a:xfrm>
            <a:off x="549275" y="322263"/>
            <a:ext cx="8488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Later, Tibetanization transforms mid-hills with Tibeto-Burman speaking migrants and who practice Buddhism</a:t>
            </a:r>
          </a:p>
        </p:txBody>
      </p:sp>
      <p:sp>
        <p:nvSpPr>
          <p:cNvPr id="173060" name="Line 4"/>
          <p:cNvSpPr>
            <a:spLocks noChangeShapeType="1"/>
          </p:cNvSpPr>
          <p:nvPr/>
        </p:nvSpPr>
        <p:spPr bwMode="auto">
          <a:xfrm flipH="1" flipV="1">
            <a:off x="2108200" y="3432175"/>
            <a:ext cx="3979863" cy="666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61" name="Line 5"/>
          <p:cNvSpPr>
            <a:spLocks noChangeShapeType="1"/>
          </p:cNvSpPr>
          <p:nvPr/>
        </p:nvSpPr>
        <p:spPr bwMode="auto">
          <a:xfrm>
            <a:off x="6292850" y="4216400"/>
            <a:ext cx="11113" cy="893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62" name="Line 6"/>
          <p:cNvSpPr>
            <a:spLocks noChangeShapeType="1"/>
          </p:cNvSpPr>
          <p:nvPr/>
        </p:nvSpPr>
        <p:spPr bwMode="auto">
          <a:xfrm>
            <a:off x="6443663" y="4162425"/>
            <a:ext cx="763587" cy="8620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63" name="Line 7"/>
          <p:cNvSpPr>
            <a:spLocks noChangeShapeType="1"/>
          </p:cNvSpPr>
          <p:nvPr/>
        </p:nvSpPr>
        <p:spPr bwMode="auto">
          <a:xfrm flipH="1">
            <a:off x="3851275" y="4259263"/>
            <a:ext cx="1173163" cy="2476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64" name="Line 8"/>
          <p:cNvSpPr>
            <a:spLocks noChangeShapeType="1"/>
          </p:cNvSpPr>
          <p:nvPr/>
        </p:nvSpPr>
        <p:spPr bwMode="auto">
          <a:xfrm flipH="1" flipV="1">
            <a:off x="1387475" y="2527300"/>
            <a:ext cx="4464050" cy="1335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65" name="Line 9"/>
          <p:cNvSpPr>
            <a:spLocks noChangeShapeType="1"/>
          </p:cNvSpPr>
          <p:nvPr/>
        </p:nvSpPr>
        <p:spPr bwMode="auto">
          <a:xfrm flipH="1">
            <a:off x="4410075" y="4152900"/>
            <a:ext cx="1677988" cy="1031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66" name="Line 10"/>
          <p:cNvSpPr>
            <a:spLocks noChangeShapeType="1"/>
          </p:cNvSpPr>
          <p:nvPr/>
        </p:nvSpPr>
        <p:spPr bwMode="auto">
          <a:xfrm flipH="1">
            <a:off x="4819650" y="4452938"/>
            <a:ext cx="635000" cy="700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67" name="Line 11"/>
          <p:cNvSpPr>
            <a:spLocks noChangeShapeType="1"/>
          </p:cNvSpPr>
          <p:nvPr/>
        </p:nvSpPr>
        <p:spPr bwMode="auto">
          <a:xfrm flipH="1" flipV="1">
            <a:off x="1624013" y="3011488"/>
            <a:ext cx="3529012" cy="1184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68" name="Line 12"/>
          <p:cNvSpPr>
            <a:spLocks noChangeShapeType="1"/>
          </p:cNvSpPr>
          <p:nvPr/>
        </p:nvSpPr>
        <p:spPr bwMode="auto">
          <a:xfrm>
            <a:off x="6713538" y="4098925"/>
            <a:ext cx="1042987" cy="538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Picture 0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3" y="1258888"/>
            <a:ext cx="7161212" cy="460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Picture 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65225"/>
            <a:ext cx="7258050" cy="4645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Picture 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120775"/>
            <a:ext cx="7302500" cy="467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icture 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950" y="1252538"/>
            <a:ext cx="7121525" cy="4557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icture 0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288" y="1192213"/>
            <a:ext cx="7051675" cy="4513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2" name="Picture 4" descr="Himal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549275"/>
            <a:ext cx="7443788" cy="5583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Picture 0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075" y="596900"/>
            <a:ext cx="3390900" cy="565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Picture 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 y="430213"/>
            <a:ext cx="7443788" cy="5699125"/>
          </a:xfrm>
          <a:prstGeom prst="rect">
            <a:avLst/>
          </a:prstGeom>
          <a:noFill/>
          <a:extLst>
            <a:ext uri="{909E8E84-426E-40DD-AFC4-6F175D3DCCD1}">
              <a14:hiddenFill xmlns:a14="http://schemas.microsoft.com/office/drawing/2010/main">
                <a:solidFill>
                  <a:srgbClr val="FFFFFF"/>
                </a:solidFill>
              </a14:hiddenFill>
            </a:ext>
          </a:extLst>
        </p:spPr>
      </p:pic>
      <p:sp>
        <p:nvSpPr>
          <p:cNvPr id="178179" name="Line 3"/>
          <p:cNvSpPr>
            <a:spLocks noChangeShapeType="1"/>
          </p:cNvSpPr>
          <p:nvPr/>
        </p:nvSpPr>
        <p:spPr bwMode="auto">
          <a:xfrm flipV="1">
            <a:off x="1817688" y="3635375"/>
            <a:ext cx="161925" cy="1022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180" name="Line 4"/>
          <p:cNvSpPr>
            <a:spLocks noChangeShapeType="1"/>
          </p:cNvSpPr>
          <p:nvPr/>
        </p:nvSpPr>
        <p:spPr bwMode="auto">
          <a:xfrm flipV="1">
            <a:off x="2549525" y="4776788"/>
            <a:ext cx="603250" cy="257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181" name="Line 5"/>
          <p:cNvSpPr>
            <a:spLocks noChangeShapeType="1"/>
          </p:cNvSpPr>
          <p:nvPr/>
        </p:nvSpPr>
        <p:spPr bwMode="auto">
          <a:xfrm flipV="1">
            <a:off x="2366963" y="4303713"/>
            <a:ext cx="354012" cy="612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182" name="Line 6"/>
          <p:cNvSpPr>
            <a:spLocks noChangeShapeType="1"/>
          </p:cNvSpPr>
          <p:nvPr/>
        </p:nvSpPr>
        <p:spPr bwMode="auto">
          <a:xfrm flipV="1">
            <a:off x="1096963" y="2560638"/>
            <a:ext cx="150812" cy="1054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183" name="Line 7"/>
          <p:cNvSpPr>
            <a:spLocks noChangeShapeType="1"/>
          </p:cNvSpPr>
          <p:nvPr/>
        </p:nvSpPr>
        <p:spPr bwMode="auto">
          <a:xfrm flipV="1">
            <a:off x="4981575" y="4518025"/>
            <a:ext cx="687388" cy="1022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184" name="Line 8"/>
          <p:cNvSpPr>
            <a:spLocks noChangeShapeType="1"/>
          </p:cNvSpPr>
          <p:nvPr/>
        </p:nvSpPr>
        <p:spPr bwMode="auto">
          <a:xfrm flipV="1">
            <a:off x="2840038" y="4173538"/>
            <a:ext cx="1700212" cy="1227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185" name="Text Box 9"/>
          <p:cNvSpPr txBox="1">
            <a:spLocks noChangeArrowheads="1"/>
          </p:cNvSpPr>
          <p:nvPr/>
        </p:nvSpPr>
        <p:spPr bwMode="auto">
          <a:xfrm>
            <a:off x="452438" y="150813"/>
            <a:ext cx="3119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Indic Culture Migrates North</a:t>
            </a:r>
          </a:p>
        </p:txBody>
      </p:sp>
    </p:spTree>
  </p:cSld>
  <p:clrMapOvr>
    <a:masterClrMapping/>
  </p:clrMapOvr>
  <p:transition spd="slow">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endParaRPr lang="en-US" altLang="en-US"/>
          </a:p>
        </p:txBody>
      </p:sp>
      <p:pic>
        <p:nvPicPr>
          <p:cNvPr id="199683" name="Picture 3" descr="Frontier 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7538" y="1385888"/>
            <a:ext cx="7024687"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1854200" y="1546225"/>
            <a:ext cx="6675438"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Over the last 3000 years, Indian peoples migrated to the north, first to places that would support:</a:t>
            </a:r>
          </a:p>
          <a:p>
            <a:pPr>
              <a:spcBef>
                <a:spcPct val="50000"/>
              </a:spcBef>
            </a:pPr>
            <a:r>
              <a:rPr lang="en-US" altLang="en-US" sz="2400" b="1"/>
              <a:t>Intensive rice cultivation</a:t>
            </a:r>
          </a:p>
          <a:p>
            <a:pPr>
              <a:spcBef>
                <a:spcPct val="50000"/>
              </a:spcBef>
            </a:pPr>
            <a:r>
              <a:rPr lang="en-US" altLang="en-US" sz="2400" b="1"/>
              <a:t>Cow pastoralism</a:t>
            </a:r>
          </a:p>
          <a:p>
            <a:pPr>
              <a:spcBef>
                <a:spcPct val="50000"/>
              </a:spcBef>
            </a:pPr>
            <a:r>
              <a:rPr lang="en-US" altLang="en-US" sz="2400" b="1"/>
              <a:t>Establishment of caste society and brahman priests</a:t>
            </a:r>
          </a:p>
        </p:txBody>
      </p:sp>
      <p:sp>
        <p:nvSpPr>
          <p:cNvPr id="179203" name="Line 3"/>
          <p:cNvSpPr>
            <a:spLocks noChangeShapeType="1"/>
          </p:cNvSpPr>
          <p:nvPr/>
        </p:nvSpPr>
        <p:spPr bwMode="auto">
          <a:xfrm flipH="1" flipV="1">
            <a:off x="1022350" y="806450"/>
            <a:ext cx="17463" cy="46799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204" name="Text Box 4"/>
          <p:cNvSpPr txBox="1">
            <a:spLocks noChangeArrowheads="1"/>
          </p:cNvSpPr>
          <p:nvPr/>
        </p:nvSpPr>
        <p:spPr bwMode="auto">
          <a:xfrm>
            <a:off x="623888" y="5494338"/>
            <a:ext cx="963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Plains</a:t>
            </a:r>
          </a:p>
        </p:txBody>
      </p:sp>
      <p:sp>
        <p:nvSpPr>
          <p:cNvPr id="179205" name="Text Box 5"/>
          <p:cNvSpPr txBox="1">
            <a:spLocks noChangeArrowheads="1"/>
          </p:cNvSpPr>
          <p:nvPr/>
        </p:nvSpPr>
        <p:spPr bwMode="auto">
          <a:xfrm>
            <a:off x="482600" y="382588"/>
            <a:ext cx="1246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Highlands</a:t>
            </a:r>
          </a:p>
        </p:txBody>
      </p:sp>
    </p:spTree>
  </p:cSld>
  <p:clrMapOvr>
    <a:masterClrMapping/>
  </p:clrMapOvr>
  <p:transition spd="slow">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Picture 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1412875"/>
            <a:ext cx="7186613" cy="4598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icture 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0" y="568325"/>
            <a:ext cx="3440113" cy="565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Picture 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075" y="741363"/>
            <a:ext cx="3449638" cy="5391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Picture 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685800"/>
            <a:ext cx="3556000" cy="5534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Picture 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513" y="668338"/>
            <a:ext cx="3556000" cy="5556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82588" y="0"/>
            <a:ext cx="8229600" cy="757238"/>
          </a:xfrm>
        </p:spPr>
        <p:txBody>
          <a:bodyPr/>
          <a:lstStyle/>
          <a:p>
            <a:r>
              <a:rPr lang="en-US" altLang="en-US" sz="4000"/>
              <a:t>Geology</a:t>
            </a:r>
          </a:p>
        </p:txBody>
      </p:sp>
      <p:pic>
        <p:nvPicPr>
          <p:cNvPr id="90118" name="Picture 6" descr="mpgeo00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6400" t="4800" r="6400" b="4800"/>
          <a:stretch>
            <a:fillRect/>
          </a:stretch>
        </p:blipFill>
        <p:spPr>
          <a:xfrm>
            <a:off x="133350" y="1312863"/>
            <a:ext cx="2492375" cy="3444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119" name="Picture 7" descr="tectonicstiny"/>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32513" y="2955925"/>
            <a:ext cx="3011487" cy="3756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5" name="Rectangle 3"/>
          <p:cNvSpPr>
            <a:spLocks noGrp="1" noChangeArrowheads="1"/>
          </p:cNvSpPr>
          <p:nvPr>
            <p:ph type="body" idx="4294967295"/>
          </p:nvPr>
        </p:nvSpPr>
        <p:spPr>
          <a:xfrm>
            <a:off x="312738" y="685800"/>
            <a:ext cx="8413750" cy="503238"/>
          </a:xfrm>
        </p:spPr>
        <p:txBody>
          <a:bodyPr/>
          <a:lstStyle/>
          <a:p>
            <a:pPr algn="r">
              <a:lnSpc>
                <a:spcPct val="90000"/>
              </a:lnSpc>
              <a:buFontTx/>
              <a:buNone/>
            </a:pPr>
            <a:r>
              <a:rPr lang="en-US" altLang="en-US" sz="1600"/>
              <a:t>The Himalayas were thrust up when India collided with Asia 50 million years ago</a:t>
            </a:r>
            <a:r>
              <a:rPr lang="en-US" altLang="en-US" sz="2800"/>
              <a:t> </a:t>
            </a:r>
          </a:p>
        </p:txBody>
      </p:sp>
      <p:pic>
        <p:nvPicPr>
          <p:cNvPr id="90120" name="Picture 8" descr="folding"/>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678113" y="1368425"/>
            <a:ext cx="3810000" cy="287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Picture 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1239838"/>
            <a:ext cx="7462838" cy="477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889000"/>
            <a:ext cx="8128000" cy="5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9574038"/>
      </p:ext>
    </p:extLst>
  </p:cSld>
  <p:clrMapOvr>
    <a:masterClrMapping/>
  </p:clrMapOvr>
  <p:transition spd="slow">
    <p:randomBa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442913"/>
            <a:ext cx="901065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528347"/>
      </p:ext>
    </p:extLst>
  </p:cSld>
  <p:clrMapOvr>
    <a:masterClrMapping/>
  </p:clrMapOvr>
  <p:transition spd="slow">
    <p:randomBa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951" y="261255"/>
            <a:ext cx="8761445" cy="5840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54796"/>
      </p:ext>
    </p:extLst>
  </p:cSld>
  <p:clrMapOvr>
    <a:masterClrMapping/>
  </p:clrMapOvr>
  <p:transition spd="slow">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Grp="1" noChangeArrowheads="1"/>
          </p:cNvSpPr>
          <p:nvPr>
            <p:ph type="title"/>
          </p:nvPr>
        </p:nvSpPr>
        <p:spPr/>
        <p:txBody>
          <a:bodyPr/>
          <a:lstStyle/>
          <a:p>
            <a:endParaRPr lang="en-US" altLang="en-US" dirty="0"/>
          </a:p>
        </p:txBody>
      </p:sp>
      <p:pic>
        <p:nvPicPr>
          <p:cNvPr id="128011" name="Picture 11" descr="6a"/>
          <p:cNvPicPr>
            <a:picLocks noGrp="1" noChangeAspect="1" noChangeArrowheads="1"/>
          </p:cNvPicPr>
          <p:nvPr>
            <p:ph sz="half" idx="3"/>
          </p:nvPr>
        </p:nvPicPr>
        <p:blipFill>
          <a:blip r:embed="rId2" cstate="print">
            <a:extLst>
              <a:ext uri="{28A0092B-C50C-407E-A947-70E740481C1C}">
                <a14:useLocalDpi xmlns:a14="http://schemas.microsoft.com/office/drawing/2010/main" val="0"/>
              </a:ext>
            </a:extLst>
          </a:blip>
          <a:srcRect/>
          <a:stretch>
            <a:fillRect/>
          </a:stretch>
        </p:blipFill>
        <p:spPr>
          <a:xfrm>
            <a:off x="5202238" y="1600200"/>
            <a:ext cx="293052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14" name="Picture 14" descr="Picture 051"/>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249363" y="3494088"/>
            <a:ext cx="3970337" cy="2586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17" name="Picture 17" descr="dsc00132"/>
          <p:cNvPicPr>
            <a:picLocks noGrp="1" noChangeAspect="1" noChangeArrowheads="1"/>
          </p:cNvPicPr>
          <p:nvPr>
            <p:ph sz="quarter" idx="2"/>
          </p:nvPr>
        </p:nvPicPr>
        <p:blipFill rotWithShape="1">
          <a:blip r:embed="rId4">
            <a:extLst>
              <a:ext uri="{28A0092B-C50C-407E-A947-70E740481C1C}">
                <a14:useLocalDpi xmlns:a14="http://schemas.microsoft.com/office/drawing/2010/main" val="0"/>
              </a:ext>
            </a:extLst>
          </a:blip>
          <a:srcRect b="18680"/>
          <a:stretch/>
        </p:blipFill>
        <p:spPr>
          <a:xfrm>
            <a:off x="271463" y="539750"/>
            <a:ext cx="4562183" cy="27828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Picture 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747713"/>
            <a:ext cx="7167563" cy="532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8" name="Rectangle 14"/>
          <p:cNvSpPr>
            <a:spLocks noGrp="1" noChangeArrowheads="1"/>
          </p:cNvSpPr>
          <p:nvPr>
            <p:ph type="title" sz="quarter"/>
          </p:nvPr>
        </p:nvSpPr>
        <p:spPr/>
        <p:txBody>
          <a:bodyPr/>
          <a:lstStyle/>
          <a:p>
            <a:endParaRPr lang="en-US" altLang="en-US"/>
          </a:p>
        </p:txBody>
      </p:sp>
      <p:pic>
        <p:nvPicPr>
          <p:cNvPr id="52232" name="Picture 8" descr="Avalok"/>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58825" y="2436813"/>
            <a:ext cx="1376363" cy="2889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34" name="Picture 10" descr="Picture 050"/>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714625" y="3062288"/>
            <a:ext cx="2022475" cy="3470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37" name="Picture 13" descr="645px-Buddhist_tope_baramula1868"/>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251450" y="2593975"/>
            <a:ext cx="3016250" cy="280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41" name="Picture 17" descr="900 CE Book Cover with Buddha"/>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225675" y="623888"/>
            <a:ext cx="4038600" cy="179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5" name="Picture 9" descr="Picture 05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973763" y="273050"/>
            <a:ext cx="2627312"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4" name="Picture 8" descr="dal_lake_kashmir_9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9563" y="293688"/>
            <a:ext cx="4346575" cy="326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8" name="Picture 12" descr="Maharaja of Kashmir"/>
          <p:cNvPicPr>
            <a:picLocks noGrp="1" noChangeAspect="1" noChangeArrowheads="1"/>
          </p:cNvPicPr>
          <p:nvPr>
            <p:ph sz="half" idx="3"/>
          </p:nvPr>
        </p:nvPicPr>
        <p:blipFill>
          <a:blip r:embed="rId4">
            <a:extLst>
              <a:ext uri="{28A0092B-C50C-407E-A947-70E740481C1C}">
                <a14:useLocalDpi xmlns:a14="http://schemas.microsoft.com/office/drawing/2010/main" val="0"/>
              </a:ext>
            </a:extLst>
          </a:blip>
          <a:srcRect/>
          <a:stretch>
            <a:fillRect/>
          </a:stretch>
        </p:blipFill>
        <p:spPr>
          <a:xfrm>
            <a:off x="3114675" y="3328988"/>
            <a:ext cx="2286000" cy="332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4"/>
          <p:cNvSpPr>
            <a:spLocks noGrp="1" noChangeArrowheads="1"/>
          </p:cNvSpPr>
          <p:nvPr>
            <p:ph type="title"/>
          </p:nvPr>
        </p:nvSpPr>
        <p:spPr/>
        <p:txBody>
          <a:bodyPr/>
          <a:lstStyle/>
          <a:p>
            <a:endParaRPr lang="en-US" altLang="en-US"/>
          </a:p>
        </p:txBody>
      </p:sp>
      <p:pic>
        <p:nvPicPr>
          <p:cNvPr id="132105" name="Picture 9" descr="KASHMIR+TERROR+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22288" y="2874963"/>
            <a:ext cx="4951412" cy="3557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2106" name="Picture 10" descr="kashmir-3-regions-flag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92625" y="203200"/>
            <a:ext cx="4400550" cy="345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Picture 0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713" y="1123950"/>
            <a:ext cx="7167562" cy="4811713"/>
          </a:xfrm>
          <a:prstGeom prst="rect">
            <a:avLst/>
          </a:prstGeom>
          <a:noFill/>
          <a:extLst>
            <a:ext uri="{909E8E84-426E-40DD-AFC4-6F175D3DCCD1}">
              <a14:hiddenFill xmlns:a14="http://schemas.microsoft.com/office/drawing/2010/main">
                <a:solidFill>
                  <a:srgbClr val="FFFFFF"/>
                </a:solidFill>
              </a14:hiddenFill>
            </a:ext>
          </a:extLst>
        </p:spPr>
      </p:pic>
      <p:sp>
        <p:nvSpPr>
          <p:cNvPr id="56325" name="Text Box 5"/>
          <p:cNvSpPr txBox="1">
            <a:spLocks noChangeArrowheads="1"/>
          </p:cNvSpPr>
          <p:nvPr/>
        </p:nvSpPr>
        <p:spPr bwMode="auto">
          <a:xfrm>
            <a:off x="960438" y="261938"/>
            <a:ext cx="37195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Kathmandu Valley</a:t>
            </a:r>
          </a:p>
        </p:txBody>
      </p:sp>
    </p:spTree>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idx="4294967295"/>
          </p:nvPr>
        </p:nvSpPr>
        <p:spPr/>
        <p:txBody>
          <a:bodyPr/>
          <a:lstStyle/>
          <a:p>
            <a:pPr defTabSz="457200"/>
            <a:r>
              <a:rPr lang="en-US" altLang="en-US"/>
              <a:t>PLATE TECTONICS</a:t>
            </a:r>
          </a:p>
        </p:txBody>
      </p:sp>
      <p:sp>
        <p:nvSpPr>
          <p:cNvPr id="143363" name="Content Placeholder 2"/>
          <p:cNvSpPr>
            <a:spLocks noGrp="1"/>
          </p:cNvSpPr>
          <p:nvPr>
            <p:ph idx="4294967295"/>
          </p:nvPr>
        </p:nvSpPr>
        <p:spPr>
          <a:xfrm>
            <a:off x="457200" y="1417638"/>
            <a:ext cx="8229600" cy="811212"/>
          </a:xfrm>
        </p:spPr>
        <p:txBody>
          <a:bodyPr/>
          <a:lstStyle/>
          <a:p>
            <a:pPr defTabSz="457200">
              <a:lnSpc>
                <a:spcPct val="80000"/>
              </a:lnSpc>
            </a:pPr>
            <a:r>
              <a:rPr lang="en-US" altLang="en-US"/>
              <a:t>SAME KIND OF ROCK, BOTH PLATES, PUSHED UPWARDS</a:t>
            </a:r>
          </a:p>
          <a:p>
            <a:pPr defTabSz="457200">
              <a:lnSpc>
                <a:spcPct val="80000"/>
              </a:lnSpc>
            </a:pPr>
            <a:endParaRPr lang="en-US" altLang="en-US"/>
          </a:p>
          <a:p>
            <a:pPr defTabSz="457200"/>
            <a:endParaRPr lang="en-US" altLang="en-US"/>
          </a:p>
        </p:txBody>
      </p:sp>
      <p:pic>
        <p:nvPicPr>
          <p:cNvPr id="143364" name="Picture 3" descr="FigS8-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38400"/>
            <a:ext cx="23241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4" descr="Everest.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4213" y="2743200"/>
            <a:ext cx="54625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27063"/>
            <a:ext cx="8686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2" name="Picture 4" descr="lewis03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17638" y="958850"/>
            <a:ext cx="6381750" cy="4157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Picture 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38" y="236538"/>
            <a:ext cx="3754437" cy="5865812"/>
          </a:xfrm>
          <a:prstGeom prst="rect">
            <a:avLst/>
          </a:prstGeom>
          <a:noFill/>
          <a:extLst>
            <a:ext uri="{909E8E84-426E-40DD-AFC4-6F175D3DCCD1}">
              <a14:hiddenFill xmlns:a14="http://schemas.microsoft.com/office/drawing/2010/main">
                <a:solidFill>
                  <a:srgbClr val="FFFFFF"/>
                </a:solidFill>
              </a14:hiddenFill>
            </a:ext>
          </a:extLst>
        </p:spPr>
      </p:pic>
      <p:sp>
        <p:nvSpPr>
          <p:cNvPr id="58373" name="Text Box 5"/>
          <p:cNvSpPr txBox="1">
            <a:spLocks noChangeArrowheads="1"/>
          </p:cNvSpPr>
          <p:nvPr/>
        </p:nvSpPr>
        <p:spPr bwMode="auto">
          <a:xfrm>
            <a:off x="257175" y="296863"/>
            <a:ext cx="1984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Art</a:t>
            </a:r>
          </a:p>
        </p:txBody>
      </p:sp>
    </p:spTree>
  </p:cSld>
  <p:clrMapOvr>
    <a:masterClrMapping/>
  </p:clrMapOvr>
  <p:transition spd="slow">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Picture 0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963" y="1250950"/>
            <a:ext cx="7169150" cy="4587875"/>
          </a:xfrm>
          <a:prstGeom prst="rect">
            <a:avLst/>
          </a:prstGeom>
          <a:noFill/>
          <a:extLst>
            <a:ext uri="{909E8E84-426E-40DD-AFC4-6F175D3DCCD1}">
              <a14:hiddenFill xmlns:a14="http://schemas.microsoft.com/office/drawing/2010/main">
                <a:solidFill>
                  <a:srgbClr val="FFFFFF"/>
                </a:solidFill>
              </a14:hiddenFill>
            </a:ext>
          </a:extLst>
        </p:spPr>
      </p:pic>
      <p:sp>
        <p:nvSpPr>
          <p:cNvPr id="59397" name="Text Box 5"/>
          <p:cNvSpPr txBox="1">
            <a:spLocks noChangeArrowheads="1"/>
          </p:cNvSpPr>
          <p:nvPr/>
        </p:nvSpPr>
        <p:spPr bwMode="auto">
          <a:xfrm>
            <a:off x="347663" y="360363"/>
            <a:ext cx="21637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Texts</a:t>
            </a:r>
          </a:p>
        </p:txBody>
      </p:sp>
    </p:spTree>
  </p:cSld>
  <p:clrMapOvr>
    <a:masterClrMapping/>
  </p:clrMapOvr>
  <p:transition spd="slow">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Picture 0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513" y="566738"/>
            <a:ext cx="3616325" cy="5651500"/>
          </a:xfrm>
          <a:prstGeom prst="rect">
            <a:avLst/>
          </a:prstGeom>
          <a:noFill/>
          <a:extLst>
            <a:ext uri="{909E8E84-426E-40DD-AFC4-6F175D3DCCD1}">
              <a14:hiddenFill xmlns:a14="http://schemas.microsoft.com/office/drawing/2010/main">
                <a:solidFill>
                  <a:srgbClr val="FFFFFF"/>
                </a:solidFill>
              </a14:hiddenFill>
            </a:ext>
          </a:extLst>
        </p:spPr>
      </p:pic>
      <p:sp>
        <p:nvSpPr>
          <p:cNvPr id="60421" name="Text Box 5"/>
          <p:cNvSpPr txBox="1">
            <a:spLocks noChangeArrowheads="1"/>
          </p:cNvSpPr>
          <p:nvPr/>
        </p:nvSpPr>
        <p:spPr bwMode="auto">
          <a:xfrm>
            <a:off x="334963" y="541338"/>
            <a:ext cx="1725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Architecture</a:t>
            </a:r>
          </a:p>
        </p:txBody>
      </p:sp>
    </p:spTree>
  </p:cSld>
  <p:clrMapOvr>
    <a:masterClrMapping/>
  </p:clrMapOvr>
  <p:transition spd="slow">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Picture 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38" y="1206500"/>
            <a:ext cx="7115175" cy="4554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Picture 0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3" y="669925"/>
            <a:ext cx="3670300" cy="563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274638"/>
            <a:ext cx="8229600" cy="498475"/>
          </a:xfrm>
        </p:spPr>
        <p:txBody>
          <a:bodyPr/>
          <a:lstStyle/>
          <a:p>
            <a:pPr algn="r"/>
            <a:r>
              <a:rPr lang="en-US" altLang="en-US" sz="2800"/>
              <a:t>Cultural Performances</a:t>
            </a:r>
          </a:p>
        </p:txBody>
      </p:sp>
      <p:pic>
        <p:nvPicPr>
          <p:cNvPr id="123910" name="Picture 6" descr="lewis07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65125" y="260350"/>
            <a:ext cx="3201988" cy="5260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3911" name="Picture 7" descr="lewis_02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40350" y="917575"/>
            <a:ext cx="3381375" cy="508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ltLang="en-US"/>
              <a:t>Hindu-Buddhist Survival</a:t>
            </a:r>
          </a:p>
        </p:txBody>
      </p:sp>
      <p:pic>
        <p:nvPicPr>
          <p:cNvPr id="137222" name="Picture 6" descr="bhairava_indrejatra"/>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687388" y="1335088"/>
            <a:ext cx="2574925" cy="4025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7223" name="Picture 7" descr="lewis_04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79863" y="1979613"/>
            <a:ext cx="4038600" cy="2527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endParaRPr lang="en-US" altLang="en-US"/>
          </a:p>
        </p:txBody>
      </p:sp>
      <p:pic>
        <p:nvPicPr>
          <p:cNvPr id="106499" name="Picture 3" descr="Frontier 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7538" y="1385888"/>
            <a:ext cx="7024687"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Content Placeholder 2"/>
          <p:cNvSpPr>
            <a:spLocks noGrp="1"/>
          </p:cNvSpPr>
          <p:nvPr>
            <p:ph idx="4294967295"/>
          </p:nvPr>
        </p:nvSpPr>
        <p:spPr>
          <a:xfrm>
            <a:off x="200025" y="3830638"/>
            <a:ext cx="8534400" cy="2552700"/>
          </a:xfrm>
        </p:spPr>
        <p:txBody>
          <a:bodyPr/>
          <a:lstStyle/>
          <a:p>
            <a:pPr defTabSz="457200"/>
            <a:r>
              <a:rPr lang="en-US" altLang="en-US" sz="3000"/>
              <a:t>MUCH OF THE LAND THAT WAS PUSHED UP WAS ONCE UNDERWATER.</a:t>
            </a:r>
          </a:p>
          <a:p>
            <a:pPr defTabSz="457200"/>
            <a:r>
              <a:rPr lang="en-US" altLang="en-US" sz="3000"/>
              <a:t>FOSSILS OF ANCIENT UNDERWATER CREATURES NOW FOUND AT HIGH ELEVATION IN THE MOUNTAINS.</a:t>
            </a:r>
          </a:p>
        </p:txBody>
      </p:sp>
      <p:pic>
        <p:nvPicPr>
          <p:cNvPr id="144388" name="Picture 3" descr="1.1291072803.fossils-yes-we-found-the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608013"/>
            <a:ext cx="38719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4" descr="trilobite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7300" y="963613"/>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Text Box 5"/>
          <p:cNvSpPr txBox="1">
            <a:spLocks noChangeArrowheads="1"/>
          </p:cNvSpPr>
          <p:nvPr/>
        </p:nvSpPr>
        <p:spPr bwMode="auto">
          <a:xfrm>
            <a:off x="923925" y="506413"/>
            <a:ext cx="7405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u="sng"/>
              <a:t>Six Ethnographic Regions in the Himalayas</a:t>
            </a:r>
          </a:p>
        </p:txBody>
      </p:sp>
      <p:pic>
        <p:nvPicPr>
          <p:cNvPr id="63494" name="Picture 6" descr="6 Ethnographic Regions"/>
          <p:cNvPicPr>
            <a:picLocks noChangeAspect="1" noChangeArrowheads="1"/>
          </p:cNvPicPr>
          <p:nvPr/>
        </p:nvPicPr>
        <p:blipFill>
          <a:blip r:embed="rId2">
            <a:extLst>
              <a:ext uri="{28A0092B-C50C-407E-A947-70E740481C1C}">
                <a14:useLocalDpi xmlns:a14="http://schemas.microsoft.com/office/drawing/2010/main" val="0"/>
              </a:ext>
            </a:extLst>
          </a:blip>
          <a:srcRect t="8711"/>
          <a:stretch>
            <a:fillRect/>
          </a:stretch>
        </p:blipFill>
        <p:spPr bwMode="auto">
          <a:xfrm>
            <a:off x="361950" y="1196975"/>
            <a:ext cx="8604250" cy="4791075"/>
          </a:xfrm>
          <a:prstGeom prst="rect">
            <a:avLst/>
          </a:prstGeom>
          <a:noFill/>
          <a:extLst>
            <a:ext uri="{909E8E84-426E-40DD-AFC4-6F175D3DCCD1}">
              <a14:hiddenFill xmlns:a14="http://schemas.microsoft.com/office/drawing/2010/main">
                <a:solidFill>
                  <a:srgbClr val="FFFFFF"/>
                </a:solidFill>
              </a14:hiddenFill>
            </a:ext>
          </a:extLst>
        </p:spPr>
      </p:pic>
      <p:sp>
        <p:nvSpPr>
          <p:cNvPr id="63495" name="Line 7"/>
          <p:cNvSpPr>
            <a:spLocks noChangeShapeType="1"/>
          </p:cNvSpPr>
          <p:nvPr/>
        </p:nvSpPr>
        <p:spPr bwMode="auto">
          <a:xfrm flipV="1">
            <a:off x="2809875" y="3175000"/>
            <a:ext cx="415925" cy="11477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6" name="Line 8"/>
          <p:cNvSpPr>
            <a:spLocks noChangeShapeType="1"/>
          </p:cNvSpPr>
          <p:nvPr/>
        </p:nvSpPr>
        <p:spPr bwMode="auto">
          <a:xfrm flipV="1">
            <a:off x="3417888" y="3103563"/>
            <a:ext cx="1655762" cy="920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randomBar dir="ver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Picture 0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1230313"/>
            <a:ext cx="7188200" cy="4579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Picture 063"/>
          <p:cNvPicPr>
            <a:picLocks noChangeAspect="1" noChangeArrowheads="1"/>
          </p:cNvPicPr>
          <p:nvPr/>
        </p:nvPicPr>
        <p:blipFill>
          <a:blip r:embed="rId2">
            <a:extLst>
              <a:ext uri="{28A0092B-C50C-407E-A947-70E740481C1C}">
                <a14:useLocalDpi xmlns:a14="http://schemas.microsoft.com/office/drawing/2010/main" val="0"/>
              </a:ext>
            </a:extLst>
          </a:blip>
          <a:srcRect t="6429"/>
          <a:stretch>
            <a:fillRect/>
          </a:stretch>
        </p:blipFill>
        <p:spPr bwMode="auto">
          <a:xfrm>
            <a:off x="971550" y="1392238"/>
            <a:ext cx="7258050" cy="4346575"/>
          </a:xfrm>
          <a:prstGeom prst="rect">
            <a:avLst/>
          </a:prstGeom>
          <a:noFill/>
          <a:extLst>
            <a:ext uri="{909E8E84-426E-40DD-AFC4-6F175D3DCCD1}">
              <a14:hiddenFill xmlns:a14="http://schemas.microsoft.com/office/drawing/2010/main">
                <a:solidFill>
                  <a:srgbClr val="FFFFFF"/>
                </a:solidFill>
              </a14:hiddenFill>
            </a:ext>
          </a:extLst>
        </p:spPr>
      </p:pic>
      <p:sp>
        <p:nvSpPr>
          <p:cNvPr id="65541" name="Text Box 5"/>
          <p:cNvSpPr txBox="1">
            <a:spLocks noChangeArrowheads="1"/>
          </p:cNvSpPr>
          <p:nvPr/>
        </p:nvSpPr>
        <p:spPr bwMode="auto">
          <a:xfrm>
            <a:off x="1463675" y="344488"/>
            <a:ext cx="635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Submontane Ethnic Groups: Hindu and Tribal</a:t>
            </a:r>
          </a:p>
        </p:txBody>
      </p:sp>
    </p:spTree>
  </p:cSld>
  <p:clrMapOvr>
    <a:masterClrMapping/>
  </p:clrMapOvr>
  <p:transition spd="slow">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Picture 0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438" y="1222375"/>
            <a:ext cx="7165975" cy="4586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Picture 0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38" y="1193800"/>
            <a:ext cx="7486650" cy="4791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Picture 0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97000"/>
            <a:ext cx="7064375" cy="452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Picture 0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75" y="989013"/>
            <a:ext cx="7481888" cy="4787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Picture 0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25475"/>
            <a:ext cx="3551238" cy="5549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Text Box 5"/>
          <p:cNvSpPr txBox="1">
            <a:spLocks noChangeArrowheads="1"/>
          </p:cNvSpPr>
          <p:nvPr/>
        </p:nvSpPr>
        <p:spPr bwMode="auto">
          <a:xfrm>
            <a:off x="785813" y="376238"/>
            <a:ext cx="7691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Mid-hills: Pluralistic of Tibetanized and Indicized Groups</a:t>
            </a:r>
          </a:p>
        </p:txBody>
      </p:sp>
      <p:pic>
        <p:nvPicPr>
          <p:cNvPr id="71686" name="Picture 6" descr="Peoples of the Mid-Montane Zone"/>
          <p:cNvPicPr>
            <a:picLocks noChangeAspect="1" noChangeArrowheads="1"/>
          </p:cNvPicPr>
          <p:nvPr/>
        </p:nvPicPr>
        <p:blipFill>
          <a:blip r:embed="rId2" cstate="print">
            <a:extLst>
              <a:ext uri="{28A0092B-C50C-407E-A947-70E740481C1C}">
                <a14:useLocalDpi xmlns:a14="http://schemas.microsoft.com/office/drawing/2010/main" val="0"/>
              </a:ext>
            </a:extLst>
          </a:blip>
          <a:srcRect r="7771"/>
          <a:stretch>
            <a:fillRect/>
          </a:stretch>
        </p:blipFill>
        <p:spPr bwMode="auto">
          <a:xfrm>
            <a:off x="688975" y="803275"/>
            <a:ext cx="7808913" cy="5724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Picture 0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92213"/>
            <a:ext cx="7134225" cy="4565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1564</TotalTime>
  <Words>935</Words>
  <Application>Microsoft Office PowerPoint</Application>
  <PresentationFormat>On-screen Show (4:3)</PresentationFormat>
  <Paragraphs>130</Paragraphs>
  <Slides>121</Slides>
  <Notes>4</Notes>
  <HiddenSlides>0</HiddenSlides>
  <MMClips>0</MMClip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Default Design</vt:lpstr>
      <vt:lpstr>WELCOME</vt:lpstr>
      <vt:lpstr>PowerPoint Presentation</vt:lpstr>
      <vt:lpstr>PowerPoint Presentation</vt:lpstr>
      <vt:lpstr>PowerPoint Presentation</vt:lpstr>
      <vt:lpstr>PowerPoint Presentation</vt:lpstr>
      <vt:lpstr>PowerPoint Presentation</vt:lpstr>
      <vt:lpstr>Geology</vt:lpstr>
      <vt:lpstr>PLATE TECTONICS</vt:lpstr>
      <vt:lpstr>PowerPoint Presentation</vt:lpstr>
      <vt:lpstr>PowerPoint Presentation</vt:lpstr>
      <vt:lpstr>Geology’s Factors on Himalayan Life</vt:lpstr>
      <vt:lpstr>2015</vt:lpstr>
      <vt:lpstr>PowerPoint Presentation</vt:lpstr>
      <vt:lpstr>PowerPoint Presentation</vt:lpstr>
      <vt:lpstr>Monsoon Climate:  Atmospheric forces and  Himalayan Micro-ecological regions</vt:lpstr>
      <vt:lpstr>Monsoon and Mountains</vt:lpstr>
      <vt:lpstr>PowerPoint Presentation</vt:lpstr>
      <vt:lpstr>PowerPoint Presentation</vt:lpstr>
      <vt:lpstr>Monsoon as Primary Factor in South Asian Life</vt:lpstr>
      <vt:lpstr>Himalayan Silt, Watersheds ... as Basis for South Asia’s Agricultural Fertility</vt:lpstr>
      <vt:lpstr>PowerPoint Presentation</vt:lpstr>
      <vt:lpstr>HIMALAYAN   CLIMATES</vt:lpstr>
      <vt:lpstr>PowerPoint Presentation</vt:lpstr>
      <vt:lpstr>PowerPoint Presentation</vt:lpstr>
      <vt:lpstr>ALPINE ZONE</vt:lpstr>
      <vt:lpstr>ALPINE ZONE</vt:lpstr>
      <vt:lpstr>TEMPERATE ZONE</vt:lpstr>
      <vt:lpstr>TEMPERATE ZONE</vt:lpstr>
      <vt:lpstr>TEMPERATE ZONE</vt:lpstr>
      <vt:lpstr>TROPICAL &amp; SUBTROPICAL</vt:lpstr>
      <vt:lpstr>TROPICAL &amp; SUBTROPICAL ZONE</vt:lpstr>
      <vt:lpstr>HUMAN ADAPTATION TO REGION</vt:lpstr>
      <vt:lpstr>PowerPoint Presentation</vt:lpstr>
      <vt:lpstr>Flora</vt:lpstr>
      <vt:lpstr>PowerPoint Presentation</vt:lpstr>
      <vt:lpstr>PowerPoint Presentation</vt:lpstr>
      <vt:lpstr>LEGEND OF THE YETI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Performances</vt:lpstr>
      <vt:lpstr>Hindu-Buddhist Survival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Holy Cross</dc:creator>
  <cp:lastModifiedBy>Todd Lewis</cp:lastModifiedBy>
  <cp:revision>31</cp:revision>
  <dcterms:created xsi:type="dcterms:W3CDTF">2008-07-02T17:23:40Z</dcterms:created>
  <dcterms:modified xsi:type="dcterms:W3CDTF">2015-07-02T05:35:48Z</dcterms:modified>
</cp:coreProperties>
</file>